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92" r:id="rId2"/>
    <p:sldId id="257" r:id="rId3"/>
    <p:sldId id="277" r:id="rId4"/>
    <p:sldId id="289" r:id="rId5"/>
    <p:sldId id="291" r:id="rId6"/>
    <p:sldId id="276" r:id="rId7"/>
    <p:sldId id="340" r:id="rId8"/>
    <p:sldId id="341" r:id="rId9"/>
    <p:sldId id="342" r:id="rId10"/>
    <p:sldId id="294" r:id="rId11"/>
    <p:sldId id="258" r:id="rId12"/>
    <p:sldId id="259" r:id="rId13"/>
    <p:sldId id="262" r:id="rId14"/>
    <p:sldId id="261" r:id="rId15"/>
    <p:sldId id="279" r:id="rId16"/>
    <p:sldId id="263" r:id="rId17"/>
    <p:sldId id="265" r:id="rId18"/>
    <p:sldId id="264" r:id="rId19"/>
    <p:sldId id="360" r:id="rId20"/>
    <p:sldId id="359" r:id="rId21"/>
    <p:sldId id="351" r:id="rId22"/>
    <p:sldId id="355" r:id="rId23"/>
    <p:sldId id="350" r:id="rId24"/>
    <p:sldId id="356" r:id="rId25"/>
    <p:sldId id="352" r:id="rId26"/>
    <p:sldId id="354" r:id="rId27"/>
    <p:sldId id="353" r:id="rId28"/>
    <p:sldId id="349" r:id="rId29"/>
    <p:sldId id="282" r:id="rId30"/>
    <p:sldId id="283" r:id="rId31"/>
    <p:sldId id="307" r:id="rId32"/>
    <p:sldId id="284" r:id="rId33"/>
    <p:sldId id="285" r:id="rId34"/>
    <p:sldId id="309" r:id="rId35"/>
    <p:sldId id="286" r:id="rId36"/>
    <p:sldId id="287" r:id="rId37"/>
    <p:sldId id="333" r:id="rId38"/>
    <p:sldId id="314" r:id="rId39"/>
    <p:sldId id="315" r:id="rId40"/>
    <p:sldId id="334" r:id="rId41"/>
    <p:sldId id="344" r:id="rId42"/>
    <p:sldId id="281" r:id="rId43"/>
    <p:sldId id="358" r:id="rId44"/>
    <p:sldId id="357" r:id="rId45"/>
    <p:sldId id="348" r:id="rId46"/>
    <p:sldId id="346" r:id="rId47"/>
    <p:sldId id="331" r:id="rId48"/>
    <p:sldId id="318" r:id="rId49"/>
    <p:sldId id="319" r:id="rId50"/>
    <p:sldId id="320" r:id="rId51"/>
    <p:sldId id="305" r:id="rId52"/>
    <p:sldId id="296" r:id="rId53"/>
    <p:sldId id="301" r:id="rId54"/>
    <p:sldId id="302" r:id="rId55"/>
    <p:sldId id="303" r:id="rId56"/>
    <p:sldId id="304" r:id="rId57"/>
    <p:sldId id="336" r:id="rId58"/>
    <p:sldId id="337" r:id="rId59"/>
    <p:sldId id="338" r:id="rId60"/>
    <p:sldId id="339" r:id="rId61"/>
    <p:sldId id="310" r:id="rId62"/>
    <p:sldId id="288" r:id="rId63"/>
    <p:sldId id="332" r:id="rId64"/>
    <p:sldId id="311" r:id="rId65"/>
    <p:sldId id="316" r:id="rId66"/>
    <p:sldId id="317" r:id="rId67"/>
    <p:sldId id="321" r:id="rId68"/>
    <p:sldId id="322" r:id="rId69"/>
    <p:sldId id="323" r:id="rId70"/>
    <p:sldId id="325" r:id="rId71"/>
    <p:sldId id="324" r:id="rId72"/>
    <p:sldId id="327" r:id="rId73"/>
    <p:sldId id="328" r:id="rId74"/>
    <p:sldId id="329" r:id="rId75"/>
    <p:sldId id="33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1C6E7"/>
    <a:srgbClr val="FEFEEC"/>
    <a:srgbClr val="A8EDF6"/>
    <a:srgbClr val="C1FBF8"/>
    <a:srgbClr val="5CB886"/>
    <a:srgbClr val="66E0C0"/>
    <a:srgbClr val="95EF91"/>
    <a:srgbClr val="C1F2B4"/>
    <a:srgbClr val="D9EBAB"/>
    <a:srgbClr val="F0F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5447" autoAdjust="0"/>
  </p:normalViewPr>
  <p:slideViewPr>
    <p:cSldViewPr snapToGrid="0">
      <p:cViewPr varScale="1">
        <p:scale>
          <a:sx n="112" d="100"/>
          <a:sy n="112" d="100"/>
        </p:scale>
        <p:origin x="546" y="120"/>
      </p:cViewPr>
      <p:guideLst/>
    </p:cSldViewPr>
  </p:slideViewPr>
  <p:notesTextViewPr>
    <p:cViewPr>
      <p:scale>
        <a:sx n="1" d="1"/>
        <a:sy n="1" d="1"/>
      </p:scale>
      <p:origin x="0" y="0"/>
    </p:cViewPr>
  </p:notesTextViewPr>
  <p:sorterViewPr>
    <p:cViewPr>
      <p:scale>
        <a:sx n="100" d="100"/>
        <a:sy n="100" d="100"/>
      </p:scale>
      <p:origin x="0" y="-190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777333" y="959076"/>
          <a:ext cx="80887" cy="8088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BA0213-8F44-4A8B-8F2B-D1F50D4C9E6F}">
      <dsp:nvSpPr>
        <dsp:cNvPr id="0" name=""/>
        <dsp:cNvSpPr/>
      </dsp:nvSpPr>
      <dsp:spPr>
        <a:xfrm>
          <a:off x="2629277" y="959076"/>
          <a:ext cx="80887" cy="80887"/>
        </a:xfrm>
        <a:prstGeom prst="ellipse">
          <a:avLst/>
        </a:prstGeom>
        <a:gradFill rotWithShape="0">
          <a:gsLst>
            <a:gs pos="0">
              <a:schemeClr val="accent5">
                <a:hueOff val="-179350"/>
                <a:satOff val="-249"/>
                <a:lumOff val="-96"/>
                <a:alphaOff val="0"/>
                <a:satMod val="103000"/>
                <a:lumMod val="102000"/>
                <a:tint val="94000"/>
              </a:schemeClr>
            </a:gs>
            <a:gs pos="50000">
              <a:schemeClr val="accent5">
                <a:hueOff val="-179350"/>
                <a:satOff val="-249"/>
                <a:lumOff val="-96"/>
                <a:alphaOff val="0"/>
                <a:satMod val="110000"/>
                <a:lumMod val="100000"/>
                <a:shade val="100000"/>
              </a:schemeClr>
            </a:gs>
            <a:gs pos="100000">
              <a:schemeClr val="accent5">
                <a:hueOff val="-179350"/>
                <a:satOff val="-249"/>
                <a:lumOff val="-96"/>
                <a:alphaOff val="0"/>
                <a:lumMod val="99000"/>
                <a:satMod val="120000"/>
                <a:shade val="78000"/>
              </a:schemeClr>
            </a:gs>
          </a:gsLst>
          <a:lin ang="5400000" scaled="0"/>
        </a:gradFill>
        <a:ln w="6350" cap="flat" cmpd="sng" algn="ctr">
          <a:solidFill>
            <a:schemeClr val="accent5">
              <a:hueOff val="-179350"/>
              <a:satOff val="-249"/>
              <a:lumOff val="-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FEE49C-F030-4905-B07C-05EE54C8AD27}">
      <dsp:nvSpPr>
        <dsp:cNvPr id="0" name=""/>
        <dsp:cNvSpPr/>
      </dsp:nvSpPr>
      <dsp:spPr>
        <a:xfrm>
          <a:off x="2481507" y="959076"/>
          <a:ext cx="80887" cy="80887"/>
        </a:xfrm>
        <a:prstGeom prst="ellipse">
          <a:avLst/>
        </a:prstGeom>
        <a:gradFill rotWithShape="0">
          <a:gsLst>
            <a:gs pos="0">
              <a:schemeClr val="accent5">
                <a:hueOff val="-358700"/>
                <a:satOff val="-499"/>
                <a:lumOff val="-191"/>
                <a:alphaOff val="0"/>
                <a:satMod val="103000"/>
                <a:lumMod val="102000"/>
                <a:tint val="94000"/>
              </a:schemeClr>
            </a:gs>
            <a:gs pos="50000">
              <a:schemeClr val="accent5">
                <a:hueOff val="-358700"/>
                <a:satOff val="-499"/>
                <a:lumOff val="-191"/>
                <a:alphaOff val="0"/>
                <a:satMod val="110000"/>
                <a:lumMod val="100000"/>
                <a:shade val="100000"/>
              </a:schemeClr>
            </a:gs>
            <a:gs pos="100000">
              <a:schemeClr val="accent5">
                <a:hueOff val="-358700"/>
                <a:satOff val="-499"/>
                <a:lumOff val="-191"/>
                <a:alphaOff val="0"/>
                <a:lumMod val="99000"/>
                <a:satMod val="120000"/>
                <a:shade val="78000"/>
              </a:schemeClr>
            </a:gs>
          </a:gsLst>
          <a:lin ang="5400000" scaled="0"/>
        </a:gradFill>
        <a:ln w="6350" cap="flat" cmpd="sng" algn="ctr">
          <a:solidFill>
            <a:schemeClr val="accent5">
              <a:hueOff val="-358700"/>
              <a:satOff val="-499"/>
              <a:lumOff val="-1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082BC-5203-4D8C-A81F-F7B68F0CA74A}">
      <dsp:nvSpPr>
        <dsp:cNvPr id="0" name=""/>
        <dsp:cNvSpPr/>
      </dsp:nvSpPr>
      <dsp:spPr>
        <a:xfrm>
          <a:off x="2333451" y="959076"/>
          <a:ext cx="80887" cy="80887"/>
        </a:xfrm>
        <a:prstGeom prst="ellipse">
          <a:avLst/>
        </a:prstGeom>
        <a:gradFill rotWithShape="0">
          <a:gsLst>
            <a:gs pos="0">
              <a:schemeClr val="accent5">
                <a:hueOff val="-538050"/>
                <a:satOff val="-748"/>
                <a:lumOff val="-287"/>
                <a:alphaOff val="0"/>
                <a:satMod val="103000"/>
                <a:lumMod val="102000"/>
                <a:tint val="94000"/>
              </a:schemeClr>
            </a:gs>
            <a:gs pos="50000">
              <a:schemeClr val="accent5">
                <a:hueOff val="-538050"/>
                <a:satOff val="-748"/>
                <a:lumOff val="-287"/>
                <a:alphaOff val="0"/>
                <a:satMod val="110000"/>
                <a:lumMod val="100000"/>
                <a:shade val="100000"/>
              </a:schemeClr>
            </a:gs>
            <a:gs pos="100000">
              <a:schemeClr val="accent5">
                <a:hueOff val="-538050"/>
                <a:satOff val="-748"/>
                <a:lumOff val="-287"/>
                <a:alphaOff val="0"/>
                <a:lumMod val="99000"/>
                <a:satMod val="120000"/>
                <a:shade val="78000"/>
              </a:schemeClr>
            </a:gs>
          </a:gsLst>
          <a:lin ang="5400000" scaled="0"/>
        </a:gradFill>
        <a:ln w="6350" cap="flat" cmpd="sng" algn="ctr">
          <a:solidFill>
            <a:schemeClr val="accent5">
              <a:hueOff val="-538050"/>
              <a:satOff val="-748"/>
              <a:lumOff val="-2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BBEC97-9AAF-484D-BDA9-3A889BBB9524}">
      <dsp:nvSpPr>
        <dsp:cNvPr id="0" name=""/>
        <dsp:cNvSpPr/>
      </dsp:nvSpPr>
      <dsp:spPr>
        <a:xfrm>
          <a:off x="2185395" y="959076"/>
          <a:ext cx="80887" cy="80887"/>
        </a:xfrm>
        <a:prstGeom prst="ellipse">
          <a:avLst/>
        </a:prstGeom>
        <a:gradFill rotWithShape="0">
          <a:gsLst>
            <a:gs pos="0">
              <a:schemeClr val="accent5">
                <a:hueOff val="-717399"/>
                <a:satOff val="-998"/>
                <a:lumOff val="-383"/>
                <a:alphaOff val="0"/>
                <a:satMod val="103000"/>
                <a:lumMod val="102000"/>
                <a:tint val="94000"/>
              </a:schemeClr>
            </a:gs>
            <a:gs pos="50000">
              <a:schemeClr val="accent5">
                <a:hueOff val="-717399"/>
                <a:satOff val="-998"/>
                <a:lumOff val="-383"/>
                <a:alphaOff val="0"/>
                <a:satMod val="110000"/>
                <a:lumMod val="100000"/>
                <a:shade val="100000"/>
              </a:schemeClr>
            </a:gs>
            <a:gs pos="100000">
              <a:schemeClr val="accent5">
                <a:hueOff val="-717399"/>
                <a:satOff val="-998"/>
                <a:lumOff val="-383"/>
                <a:alphaOff val="0"/>
                <a:lumMod val="99000"/>
                <a:satMod val="120000"/>
                <a:shade val="78000"/>
              </a:schemeClr>
            </a:gs>
          </a:gsLst>
          <a:lin ang="5400000" scaled="0"/>
        </a:gradFill>
        <a:ln w="6350" cap="flat" cmpd="sng" algn="ctr">
          <a:solidFill>
            <a:schemeClr val="accent5">
              <a:hueOff val="-717399"/>
              <a:satOff val="-998"/>
              <a:lumOff val="-3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BD9C88-0757-4A42-9B55-EAC043027F00}">
      <dsp:nvSpPr>
        <dsp:cNvPr id="0" name=""/>
        <dsp:cNvSpPr/>
      </dsp:nvSpPr>
      <dsp:spPr>
        <a:xfrm>
          <a:off x="1956738" y="918632"/>
          <a:ext cx="161775" cy="161618"/>
        </a:xfrm>
        <a:prstGeom prst="ellipse">
          <a:avLst/>
        </a:prstGeom>
        <a:gradFill rotWithShape="0">
          <a:gsLst>
            <a:gs pos="0">
              <a:schemeClr val="accent5">
                <a:hueOff val="-896749"/>
                <a:satOff val="-1247"/>
                <a:lumOff val="-478"/>
                <a:alphaOff val="0"/>
                <a:satMod val="103000"/>
                <a:lumMod val="102000"/>
                <a:tint val="94000"/>
              </a:schemeClr>
            </a:gs>
            <a:gs pos="50000">
              <a:schemeClr val="accent5">
                <a:hueOff val="-896749"/>
                <a:satOff val="-1247"/>
                <a:lumOff val="-478"/>
                <a:alphaOff val="0"/>
                <a:satMod val="110000"/>
                <a:lumMod val="100000"/>
                <a:shade val="100000"/>
              </a:schemeClr>
            </a:gs>
            <a:gs pos="100000">
              <a:schemeClr val="accent5">
                <a:hueOff val="-896749"/>
                <a:satOff val="-1247"/>
                <a:lumOff val="-478"/>
                <a:alphaOff val="0"/>
                <a:lumMod val="99000"/>
                <a:satMod val="120000"/>
                <a:shade val="78000"/>
              </a:schemeClr>
            </a:gs>
          </a:gsLst>
          <a:lin ang="5400000" scaled="0"/>
        </a:gradFill>
        <a:ln w="6350" cap="flat" cmpd="sng" algn="ctr">
          <a:solidFill>
            <a:schemeClr val="accent5">
              <a:hueOff val="-896749"/>
              <a:satOff val="-1247"/>
              <a:lumOff val="-4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66FD4B-CB73-4FE9-A85C-C88BC212799B}">
      <dsp:nvSpPr>
        <dsp:cNvPr id="0" name=""/>
        <dsp:cNvSpPr/>
      </dsp:nvSpPr>
      <dsp:spPr>
        <a:xfrm>
          <a:off x="2645569" y="792148"/>
          <a:ext cx="80887" cy="80887"/>
        </a:xfrm>
        <a:prstGeom prst="ellipse">
          <a:avLst/>
        </a:prstGeom>
        <a:gradFill rotWithShape="0">
          <a:gsLst>
            <a:gs pos="0">
              <a:schemeClr val="accent5">
                <a:hueOff val="-1076099"/>
                <a:satOff val="-1497"/>
                <a:lumOff val="-574"/>
                <a:alphaOff val="0"/>
                <a:satMod val="103000"/>
                <a:lumMod val="102000"/>
                <a:tint val="94000"/>
              </a:schemeClr>
            </a:gs>
            <a:gs pos="50000">
              <a:schemeClr val="accent5">
                <a:hueOff val="-1076099"/>
                <a:satOff val="-1497"/>
                <a:lumOff val="-574"/>
                <a:alphaOff val="0"/>
                <a:satMod val="110000"/>
                <a:lumMod val="100000"/>
                <a:shade val="100000"/>
              </a:schemeClr>
            </a:gs>
            <a:gs pos="100000">
              <a:schemeClr val="accent5">
                <a:hueOff val="-1076099"/>
                <a:satOff val="-1497"/>
                <a:lumOff val="-574"/>
                <a:alphaOff val="0"/>
                <a:lumMod val="99000"/>
                <a:satMod val="120000"/>
                <a:shade val="78000"/>
              </a:schemeClr>
            </a:gs>
          </a:gsLst>
          <a:lin ang="5400000" scaled="0"/>
        </a:gradFill>
        <a:ln w="6350" cap="flat" cmpd="sng" algn="ctr">
          <a:solidFill>
            <a:schemeClr val="accent5">
              <a:hueOff val="-1076099"/>
              <a:satOff val="-1497"/>
              <a:lumOff val="-5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B79B8D-817B-4865-9CCD-071BE9EC7801}">
      <dsp:nvSpPr>
        <dsp:cNvPr id="0" name=""/>
        <dsp:cNvSpPr/>
      </dsp:nvSpPr>
      <dsp:spPr>
        <a:xfrm>
          <a:off x="2645569" y="1127096"/>
          <a:ext cx="80887" cy="80887"/>
        </a:xfrm>
        <a:prstGeom prst="ellipse">
          <a:avLst/>
        </a:prstGeom>
        <a:gradFill rotWithShape="0">
          <a:gsLst>
            <a:gs pos="0">
              <a:schemeClr val="accent5">
                <a:hueOff val="-1255449"/>
                <a:satOff val="-1746"/>
                <a:lumOff val="-670"/>
                <a:alphaOff val="0"/>
                <a:satMod val="103000"/>
                <a:lumMod val="102000"/>
                <a:tint val="94000"/>
              </a:schemeClr>
            </a:gs>
            <a:gs pos="50000">
              <a:schemeClr val="accent5">
                <a:hueOff val="-1255449"/>
                <a:satOff val="-1746"/>
                <a:lumOff val="-670"/>
                <a:alphaOff val="0"/>
                <a:satMod val="110000"/>
                <a:lumMod val="100000"/>
                <a:shade val="100000"/>
              </a:schemeClr>
            </a:gs>
            <a:gs pos="100000">
              <a:schemeClr val="accent5">
                <a:hueOff val="-1255449"/>
                <a:satOff val="-1746"/>
                <a:lumOff val="-670"/>
                <a:alphaOff val="0"/>
                <a:lumMod val="99000"/>
                <a:satMod val="120000"/>
                <a:shade val="78000"/>
              </a:schemeClr>
            </a:gs>
          </a:gsLst>
          <a:lin ang="5400000" scaled="0"/>
        </a:gradFill>
        <a:ln w="6350" cap="flat" cmpd="sng" algn="ctr">
          <a:solidFill>
            <a:schemeClr val="accent5">
              <a:hueOff val="-1255449"/>
              <a:satOff val="-1746"/>
              <a:lumOff val="-6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99E32-6BA2-439A-9263-71F231A0BD5A}">
      <dsp:nvSpPr>
        <dsp:cNvPr id="0" name=""/>
        <dsp:cNvSpPr/>
      </dsp:nvSpPr>
      <dsp:spPr>
        <a:xfrm>
          <a:off x="2717882" y="864759"/>
          <a:ext cx="80887" cy="80887"/>
        </a:xfrm>
        <a:prstGeom prst="ellipse">
          <a:avLst/>
        </a:prstGeom>
        <a:gradFill rotWithShape="0">
          <a:gsLst>
            <a:gs pos="0">
              <a:schemeClr val="accent5">
                <a:hueOff val="-1434799"/>
                <a:satOff val="-1996"/>
                <a:lumOff val="-765"/>
                <a:alphaOff val="0"/>
                <a:satMod val="103000"/>
                <a:lumMod val="102000"/>
                <a:tint val="94000"/>
              </a:schemeClr>
            </a:gs>
            <a:gs pos="50000">
              <a:schemeClr val="accent5">
                <a:hueOff val="-1434799"/>
                <a:satOff val="-1996"/>
                <a:lumOff val="-765"/>
                <a:alphaOff val="0"/>
                <a:satMod val="110000"/>
                <a:lumMod val="100000"/>
                <a:shade val="100000"/>
              </a:schemeClr>
            </a:gs>
            <a:gs pos="100000">
              <a:schemeClr val="accent5">
                <a:hueOff val="-1434799"/>
                <a:satOff val="-1996"/>
                <a:lumOff val="-765"/>
                <a:alphaOff val="0"/>
                <a:lumMod val="99000"/>
                <a:satMod val="120000"/>
                <a:shade val="78000"/>
              </a:schemeClr>
            </a:gs>
          </a:gsLst>
          <a:lin ang="5400000" scaled="0"/>
        </a:gradFill>
        <a:ln w="6350" cap="flat" cmpd="sng" algn="ctr">
          <a:solidFill>
            <a:schemeClr val="accent5">
              <a:hueOff val="-1434799"/>
              <a:satOff val="-1996"/>
              <a:lumOff val="-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2AB68D-F26B-4B61-9351-471AE5E0562F}">
      <dsp:nvSpPr>
        <dsp:cNvPr id="0" name=""/>
        <dsp:cNvSpPr/>
      </dsp:nvSpPr>
      <dsp:spPr>
        <a:xfrm>
          <a:off x="2722455" y="1054954"/>
          <a:ext cx="80887" cy="80887"/>
        </a:xfrm>
        <a:prstGeom prst="ellipse">
          <a:avLst/>
        </a:prstGeom>
        <a:gradFill rotWithShape="0">
          <a:gsLst>
            <a:gs pos="0">
              <a:schemeClr val="accent5">
                <a:hueOff val="-1614149"/>
                <a:satOff val="-2245"/>
                <a:lumOff val="-861"/>
                <a:alphaOff val="0"/>
                <a:satMod val="103000"/>
                <a:lumMod val="102000"/>
                <a:tint val="94000"/>
              </a:schemeClr>
            </a:gs>
            <a:gs pos="50000">
              <a:schemeClr val="accent5">
                <a:hueOff val="-1614149"/>
                <a:satOff val="-2245"/>
                <a:lumOff val="-861"/>
                <a:alphaOff val="0"/>
                <a:satMod val="110000"/>
                <a:lumMod val="100000"/>
                <a:shade val="100000"/>
              </a:schemeClr>
            </a:gs>
            <a:gs pos="100000">
              <a:schemeClr val="accent5">
                <a:hueOff val="-1614149"/>
                <a:satOff val="-2245"/>
                <a:lumOff val="-861"/>
                <a:alphaOff val="0"/>
                <a:lumMod val="99000"/>
                <a:satMod val="120000"/>
                <a:shade val="78000"/>
              </a:schemeClr>
            </a:gs>
          </a:gsLst>
          <a:lin ang="5400000" scaled="0"/>
        </a:gradFill>
        <a:ln w="6350" cap="flat" cmpd="sng" algn="ctr">
          <a:solidFill>
            <a:schemeClr val="accent5">
              <a:hueOff val="-1614149"/>
              <a:satOff val="-2245"/>
              <a:lumOff val="-8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A23FA4-456A-4A7F-9466-A7F56B6D5C04}">
      <dsp:nvSpPr>
        <dsp:cNvPr id="0" name=""/>
        <dsp:cNvSpPr/>
      </dsp:nvSpPr>
      <dsp:spPr>
        <a:xfrm>
          <a:off x="1077835" y="588994"/>
          <a:ext cx="818022" cy="818084"/>
        </a:xfrm>
        <a:prstGeom prst="ellipse">
          <a:avLst/>
        </a:prstGeom>
        <a:gradFill rotWithShape="0">
          <a:gsLst>
            <a:gs pos="0">
              <a:schemeClr val="accent5">
                <a:hueOff val="-1793499"/>
                <a:satOff val="-2495"/>
                <a:lumOff val="-957"/>
                <a:alphaOff val="0"/>
                <a:satMod val="103000"/>
                <a:lumMod val="102000"/>
                <a:tint val="94000"/>
              </a:schemeClr>
            </a:gs>
            <a:gs pos="50000">
              <a:schemeClr val="accent5">
                <a:hueOff val="-1793499"/>
                <a:satOff val="-2495"/>
                <a:lumOff val="-957"/>
                <a:alphaOff val="0"/>
                <a:satMod val="110000"/>
                <a:lumMod val="100000"/>
                <a:shade val="100000"/>
              </a:schemeClr>
            </a:gs>
            <a:gs pos="100000">
              <a:schemeClr val="accent5">
                <a:hueOff val="-1793499"/>
                <a:satOff val="-2495"/>
                <a:lumOff val="-957"/>
                <a:alphaOff val="0"/>
                <a:lumMod val="99000"/>
                <a:satMod val="120000"/>
                <a:shade val="78000"/>
              </a:schemeClr>
            </a:gs>
          </a:gsLst>
          <a:lin ang="5400000" scaled="0"/>
        </a:gradFill>
        <a:ln w="6350" cap="flat" cmpd="sng" algn="ctr">
          <a:solidFill>
            <a:schemeClr val="accent5">
              <a:hueOff val="-1793499"/>
              <a:satOff val="-2495"/>
              <a:lumOff val="-9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DPT Shot</a:t>
          </a:r>
        </a:p>
        <a:p>
          <a:pPr lvl="0" algn="ctr" defTabSz="488950">
            <a:lnSpc>
              <a:spcPct val="90000"/>
            </a:lnSpc>
            <a:spcBef>
              <a:spcPct val="0"/>
            </a:spcBef>
            <a:spcAft>
              <a:spcPct val="35000"/>
            </a:spcAft>
          </a:pPr>
          <a:r>
            <a:rPr lang="en-US" sz="1100" kern="1200" dirty="0" smtClean="0"/>
            <a:t>CVX Code</a:t>
          </a:r>
          <a:endParaRPr lang="en-US" sz="1100" kern="1200" dirty="0"/>
        </a:p>
      </dsp:txBody>
      <dsp:txXfrm>
        <a:off x="1197632" y="708800"/>
        <a:ext cx="578428" cy="578472"/>
      </dsp:txXfrm>
    </dsp:sp>
    <dsp:sp modelId="{6393A116-DE6C-4839-BC99-63C151A2BADF}">
      <dsp:nvSpPr>
        <dsp:cNvPr id="0" name=""/>
        <dsp:cNvSpPr/>
      </dsp:nvSpPr>
      <dsp:spPr>
        <a:xfrm>
          <a:off x="1115849" y="457513"/>
          <a:ext cx="161775" cy="161618"/>
        </a:xfrm>
        <a:prstGeom prst="ellipse">
          <a:avLst/>
        </a:prstGeom>
        <a:gradFill rotWithShape="0">
          <a:gsLst>
            <a:gs pos="0">
              <a:schemeClr val="accent5">
                <a:hueOff val="-1972849"/>
                <a:satOff val="-2744"/>
                <a:lumOff val="-1052"/>
                <a:alphaOff val="0"/>
                <a:satMod val="103000"/>
                <a:lumMod val="102000"/>
                <a:tint val="94000"/>
              </a:schemeClr>
            </a:gs>
            <a:gs pos="50000">
              <a:schemeClr val="accent5">
                <a:hueOff val="-1972849"/>
                <a:satOff val="-2744"/>
                <a:lumOff val="-1052"/>
                <a:alphaOff val="0"/>
                <a:satMod val="110000"/>
                <a:lumMod val="100000"/>
                <a:shade val="100000"/>
              </a:schemeClr>
            </a:gs>
            <a:gs pos="100000">
              <a:schemeClr val="accent5">
                <a:hueOff val="-1972849"/>
                <a:satOff val="-2744"/>
                <a:lumOff val="-1052"/>
                <a:alphaOff val="0"/>
                <a:lumMod val="99000"/>
                <a:satMod val="120000"/>
                <a:shade val="78000"/>
              </a:schemeClr>
            </a:gs>
          </a:gsLst>
          <a:lin ang="5400000" scaled="0"/>
        </a:gradFill>
        <a:ln w="6350" cap="flat" cmpd="sng" algn="ctr">
          <a:solidFill>
            <a:schemeClr val="accent5">
              <a:hueOff val="-1972849"/>
              <a:satOff val="-2744"/>
              <a:lumOff val="-10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A9FD6E-80D8-4E65-A06C-CCF39FE12702}">
      <dsp:nvSpPr>
        <dsp:cNvPr id="0" name=""/>
        <dsp:cNvSpPr/>
      </dsp:nvSpPr>
      <dsp:spPr>
        <a:xfrm>
          <a:off x="1024672" y="381935"/>
          <a:ext cx="80887" cy="80887"/>
        </a:xfrm>
        <a:prstGeom prst="ellipse">
          <a:avLst/>
        </a:prstGeom>
        <a:gradFill rotWithShape="0">
          <a:gsLst>
            <a:gs pos="0">
              <a:schemeClr val="accent5">
                <a:hueOff val="-2152198"/>
                <a:satOff val="-2994"/>
                <a:lumOff val="-1148"/>
                <a:alphaOff val="0"/>
                <a:satMod val="103000"/>
                <a:lumMod val="102000"/>
                <a:tint val="94000"/>
              </a:schemeClr>
            </a:gs>
            <a:gs pos="50000">
              <a:schemeClr val="accent5">
                <a:hueOff val="-2152198"/>
                <a:satOff val="-2994"/>
                <a:lumOff val="-1148"/>
                <a:alphaOff val="0"/>
                <a:satMod val="110000"/>
                <a:lumMod val="100000"/>
                <a:shade val="100000"/>
              </a:schemeClr>
            </a:gs>
            <a:gs pos="100000">
              <a:schemeClr val="accent5">
                <a:hueOff val="-2152198"/>
                <a:satOff val="-2994"/>
                <a:lumOff val="-1148"/>
                <a:alphaOff val="0"/>
                <a:lumMod val="99000"/>
                <a:satMod val="120000"/>
                <a:shade val="78000"/>
              </a:schemeClr>
            </a:gs>
          </a:gsLst>
          <a:lin ang="5400000" scaled="0"/>
        </a:gradFill>
        <a:ln w="6350" cap="flat" cmpd="sng" algn="ctr">
          <a:solidFill>
            <a:schemeClr val="accent5">
              <a:hueOff val="-2152198"/>
              <a:satOff val="-2994"/>
              <a:lumOff val="-11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F2C73-FDEE-482C-BD57-39618ECC192C}">
      <dsp:nvSpPr>
        <dsp:cNvPr id="0" name=""/>
        <dsp:cNvSpPr/>
      </dsp:nvSpPr>
      <dsp:spPr>
        <a:xfrm>
          <a:off x="857752" y="328843"/>
          <a:ext cx="80887" cy="80887"/>
        </a:xfrm>
        <a:prstGeom prst="ellipse">
          <a:avLst/>
        </a:prstGeom>
        <a:gradFill rotWithShape="0">
          <a:gsLst>
            <a:gs pos="0">
              <a:schemeClr val="accent5">
                <a:hueOff val="-2331548"/>
                <a:satOff val="-3243"/>
                <a:lumOff val="-1244"/>
                <a:alphaOff val="0"/>
                <a:satMod val="103000"/>
                <a:lumMod val="102000"/>
                <a:tint val="94000"/>
              </a:schemeClr>
            </a:gs>
            <a:gs pos="50000">
              <a:schemeClr val="accent5">
                <a:hueOff val="-2331548"/>
                <a:satOff val="-3243"/>
                <a:lumOff val="-1244"/>
                <a:alphaOff val="0"/>
                <a:satMod val="110000"/>
                <a:lumMod val="100000"/>
                <a:shade val="100000"/>
              </a:schemeClr>
            </a:gs>
            <a:gs pos="100000">
              <a:schemeClr val="accent5">
                <a:hueOff val="-2331548"/>
                <a:satOff val="-3243"/>
                <a:lumOff val="-1244"/>
                <a:alphaOff val="0"/>
                <a:lumMod val="99000"/>
                <a:satMod val="120000"/>
                <a:shade val="78000"/>
              </a:schemeClr>
            </a:gs>
          </a:gsLst>
          <a:lin ang="5400000" scaled="0"/>
        </a:gradFill>
        <a:ln w="6350" cap="flat" cmpd="sng" algn="ctr">
          <a:solidFill>
            <a:schemeClr val="accent5">
              <a:hueOff val="-2331548"/>
              <a:satOff val="-3243"/>
              <a:lumOff val="-12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5D6CD-6A47-466E-A3B4-717895967225}">
      <dsp:nvSpPr>
        <dsp:cNvPr id="0" name=""/>
        <dsp:cNvSpPr/>
      </dsp:nvSpPr>
      <dsp:spPr>
        <a:xfrm>
          <a:off x="691117" y="328843"/>
          <a:ext cx="80887" cy="80887"/>
        </a:xfrm>
        <a:prstGeom prst="ellipse">
          <a:avLst/>
        </a:prstGeom>
        <a:gradFill rotWithShape="0">
          <a:gsLst>
            <a:gs pos="0">
              <a:schemeClr val="accent5">
                <a:hueOff val="-2510898"/>
                <a:satOff val="-3492"/>
                <a:lumOff val="-1339"/>
                <a:alphaOff val="0"/>
                <a:satMod val="103000"/>
                <a:lumMod val="102000"/>
                <a:tint val="94000"/>
              </a:schemeClr>
            </a:gs>
            <a:gs pos="50000">
              <a:schemeClr val="accent5">
                <a:hueOff val="-2510898"/>
                <a:satOff val="-3492"/>
                <a:lumOff val="-1339"/>
                <a:alphaOff val="0"/>
                <a:satMod val="110000"/>
                <a:lumMod val="100000"/>
                <a:shade val="100000"/>
              </a:schemeClr>
            </a:gs>
            <a:gs pos="100000">
              <a:schemeClr val="accent5">
                <a:hueOff val="-2510898"/>
                <a:satOff val="-3492"/>
                <a:lumOff val="-1339"/>
                <a:alphaOff val="0"/>
                <a:lumMod val="99000"/>
                <a:satMod val="120000"/>
                <a:shade val="78000"/>
              </a:schemeClr>
            </a:gs>
          </a:gsLst>
          <a:lin ang="5400000" scaled="0"/>
        </a:gradFill>
        <a:ln w="6350" cap="flat" cmpd="sng" algn="ctr">
          <a:solidFill>
            <a:schemeClr val="accent5">
              <a:hueOff val="-2510898"/>
              <a:satOff val="-3492"/>
              <a:lumOff val="-13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BF42C0-D466-4E3F-90EE-908B34DF89EF}">
      <dsp:nvSpPr>
        <dsp:cNvPr id="0" name=""/>
        <dsp:cNvSpPr/>
      </dsp:nvSpPr>
      <dsp:spPr>
        <a:xfrm>
          <a:off x="524483" y="328843"/>
          <a:ext cx="80887" cy="80887"/>
        </a:xfrm>
        <a:prstGeom prst="ellipse">
          <a:avLst/>
        </a:prstGeom>
        <a:gradFill rotWithShape="0">
          <a:gsLst>
            <a:gs pos="0">
              <a:schemeClr val="accent5">
                <a:hueOff val="-2690248"/>
                <a:satOff val="-3742"/>
                <a:lumOff val="-1435"/>
                <a:alphaOff val="0"/>
                <a:satMod val="103000"/>
                <a:lumMod val="102000"/>
                <a:tint val="94000"/>
              </a:schemeClr>
            </a:gs>
            <a:gs pos="50000">
              <a:schemeClr val="accent5">
                <a:hueOff val="-2690248"/>
                <a:satOff val="-3742"/>
                <a:lumOff val="-1435"/>
                <a:alphaOff val="0"/>
                <a:satMod val="110000"/>
                <a:lumMod val="100000"/>
                <a:shade val="100000"/>
              </a:schemeClr>
            </a:gs>
            <a:gs pos="100000">
              <a:schemeClr val="accent5">
                <a:hueOff val="-2690248"/>
                <a:satOff val="-3742"/>
                <a:lumOff val="-1435"/>
                <a:alphaOff val="0"/>
                <a:lumMod val="99000"/>
                <a:satMod val="120000"/>
                <a:shade val="78000"/>
              </a:schemeClr>
            </a:gs>
          </a:gsLst>
          <a:lin ang="5400000" scaled="0"/>
        </a:gradFill>
        <a:ln w="6350" cap="flat" cmpd="sng" algn="ctr">
          <a:solidFill>
            <a:schemeClr val="accent5">
              <a:hueOff val="-2690248"/>
              <a:satOff val="-3742"/>
              <a:lumOff val="-14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5FF2B7-CE13-4DB4-8D42-6A0F249FD1DE}">
      <dsp:nvSpPr>
        <dsp:cNvPr id="0" name=""/>
        <dsp:cNvSpPr/>
      </dsp:nvSpPr>
      <dsp:spPr>
        <a:xfrm>
          <a:off x="357849" y="328843"/>
          <a:ext cx="80887" cy="80887"/>
        </a:xfrm>
        <a:prstGeom prst="ellipse">
          <a:avLst/>
        </a:prstGeom>
        <a:gradFill rotWithShape="0">
          <a:gsLst>
            <a:gs pos="0">
              <a:schemeClr val="accent5">
                <a:hueOff val="-2869598"/>
                <a:satOff val="-3991"/>
                <a:lumOff val="-1531"/>
                <a:alphaOff val="0"/>
                <a:satMod val="103000"/>
                <a:lumMod val="102000"/>
                <a:tint val="94000"/>
              </a:schemeClr>
            </a:gs>
            <a:gs pos="50000">
              <a:schemeClr val="accent5">
                <a:hueOff val="-2869598"/>
                <a:satOff val="-3991"/>
                <a:lumOff val="-1531"/>
                <a:alphaOff val="0"/>
                <a:satMod val="110000"/>
                <a:lumMod val="100000"/>
                <a:shade val="100000"/>
              </a:schemeClr>
            </a:gs>
            <a:gs pos="100000">
              <a:schemeClr val="accent5">
                <a:hueOff val="-2869598"/>
                <a:satOff val="-3991"/>
                <a:lumOff val="-1531"/>
                <a:alphaOff val="0"/>
                <a:lumMod val="99000"/>
                <a:satMod val="120000"/>
                <a:shade val="78000"/>
              </a:schemeClr>
            </a:gs>
          </a:gsLst>
          <a:lin ang="5400000" scaled="0"/>
        </a:gradFill>
        <a:ln w="6350" cap="flat" cmpd="sng" algn="ctr">
          <a:solidFill>
            <a:schemeClr val="accent5">
              <a:hueOff val="-2869598"/>
              <a:satOff val="-3991"/>
              <a:lumOff val="-15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938748-B649-4D34-87AB-21DC64E5B69D}">
      <dsp:nvSpPr>
        <dsp:cNvPr id="0" name=""/>
        <dsp:cNvSpPr/>
      </dsp:nvSpPr>
      <dsp:spPr>
        <a:xfrm>
          <a:off x="190929" y="328843"/>
          <a:ext cx="80887" cy="80887"/>
        </a:xfrm>
        <a:prstGeom prst="ellipse">
          <a:avLst/>
        </a:prstGeom>
        <a:gradFill rotWithShape="0">
          <a:gsLst>
            <a:gs pos="0">
              <a:schemeClr val="accent5">
                <a:hueOff val="-3048948"/>
                <a:satOff val="-4241"/>
                <a:lumOff val="-1626"/>
                <a:alphaOff val="0"/>
                <a:satMod val="103000"/>
                <a:lumMod val="102000"/>
                <a:tint val="94000"/>
              </a:schemeClr>
            </a:gs>
            <a:gs pos="50000">
              <a:schemeClr val="accent5">
                <a:hueOff val="-3048948"/>
                <a:satOff val="-4241"/>
                <a:lumOff val="-1626"/>
                <a:alphaOff val="0"/>
                <a:satMod val="110000"/>
                <a:lumMod val="100000"/>
                <a:shade val="100000"/>
              </a:schemeClr>
            </a:gs>
            <a:gs pos="100000">
              <a:schemeClr val="accent5">
                <a:hueOff val="-3048948"/>
                <a:satOff val="-4241"/>
                <a:lumOff val="-1626"/>
                <a:alphaOff val="0"/>
                <a:lumMod val="99000"/>
                <a:satMod val="120000"/>
                <a:shade val="78000"/>
              </a:schemeClr>
            </a:gs>
          </a:gsLst>
          <a:lin ang="5400000" scaled="0"/>
        </a:gradFill>
        <a:ln w="6350" cap="flat" cmpd="sng" algn="ctr">
          <a:solidFill>
            <a:schemeClr val="accent5">
              <a:hueOff val="-3048948"/>
              <a:satOff val="-4241"/>
              <a:lumOff val="-16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E27FB17-C346-4446-8F7E-4576A318A765}">
      <dsp:nvSpPr>
        <dsp:cNvPr id="0" name=""/>
        <dsp:cNvSpPr/>
      </dsp:nvSpPr>
      <dsp:spPr>
        <a:xfrm>
          <a:off x="24294" y="328843"/>
          <a:ext cx="80887" cy="80887"/>
        </a:xfrm>
        <a:prstGeom prst="ellipse">
          <a:avLst/>
        </a:prstGeom>
        <a:gradFill rotWithShape="0">
          <a:gsLst>
            <a:gs pos="0">
              <a:schemeClr val="accent5">
                <a:hueOff val="-3228298"/>
                <a:satOff val="-4490"/>
                <a:lumOff val="-1722"/>
                <a:alphaOff val="0"/>
                <a:satMod val="103000"/>
                <a:lumMod val="102000"/>
                <a:tint val="94000"/>
              </a:schemeClr>
            </a:gs>
            <a:gs pos="50000">
              <a:schemeClr val="accent5">
                <a:hueOff val="-3228298"/>
                <a:satOff val="-4490"/>
                <a:lumOff val="-1722"/>
                <a:alphaOff val="0"/>
                <a:satMod val="110000"/>
                <a:lumMod val="100000"/>
                <a:shade val="100000"/>
              </a:schemeClr>
            </a:gs>
            <a:gs pos="100000">
              <a:schemeClr val="accent5">
                <a:hueOff val="-3228298"/>
                <a:satOff val="-4490"/>
                <a:lumOff val="-1722"/>
                <a:alphaOff val="0"/>
                <a:lumMod val="99000"/>
                <a:satMod val="120000"/>
                <a:shade val="78000"/>
              </a:schemeClr>
            </a:gs>
          </a:gsLst>
          <a:lin ang="5400000" scaled="0"/>
        </a:gradFill>
        <a:ln w="6350" cap="flat" cmpd="sng" algn="ctr">
          <a:solidFill>
            <a:schemeClr val="accent5">
              <a:hueOff val="-3228298"/>
              <a:satOff val="-4490"/>
              <a:lumOff val="-17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32940-C107-4EE9-BC46-816DCE37A561}">
      <dsp:nvSpPr>
        <dsp:cNvPr id="0" name=""/>
        <dsp:cNvSpPr/>
      </dsp:nvSpPr>
      <dsp:spPr>
        <a:xfrm>
          <a:off x="23151" y="128967"/>
          <a:ext cx="912344"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Vaccine Type</a:t>
          </a:r>
          <a:endParaRPr lang="en-US" sz="1100" kern="1200" dirty="0"/>
        </a:p>
      </dsp:txBody>
      <dsp:txXfrm>
        <a:off x="23151" y="128967"/>
        <a:ext cx="912344" cy="202061"/>
      </dsp:txXfrm>
    </dsp:sp>
    <dsp:sp modelId="{07F905E0-D49A-4749-BFFC-A4672F9A360C}">
      <dsp:nvSpPr>
        <dsp:cNvPr id="0" name=""/>
        <dsp:cNvSpPr/>
      </dsp:nvSpPr>
      <dsp:spPr>
        <a:xfrm>
          <a:off x="902626" y="710637"/>
          <a:ext cx="161775" cy="161618"/>
        </a:xfrm>
        <a:prstGeom prst="ellipse">
          <a:avLst/>
        </a:prstGeom>
        <a:gradFill rotWithShape="0">
          <a:gsLst>
            <a:gs pos="0">
              <a:schemeClr val="accent5">
                <a:hueOff val="-3586997"/>
                <a:satOff val="-4989"/>
                <a:lumOff val="-1913"/>
                <a:alphaOff val="0"/>
                <a:satMod val="103000"/>
                <a:lumMod val="102000"/>
                <a:tint val="94000"/>
              </a:schemeClr>
            </a:gs>
            <a:gs pos="50000">
              <a:schemeClr val="accent5">
                <a:hueOff val="-3586997"/>
                <a:satOff val="-4989"/>
                <a:lumOff val="-1913"/>
                <a:alphaOff val="0"/>
                <a:satMod val="110000"/>
                <a:lumMod val="100000"/>
                <a:shade val="100000"/>
              </a:schemeClr>
            </a:gs>
            <a:gs pos="100000">
              <a:schemeClr val="accent5">
                <a:hueOff val="-3586997"/>
                <a:satOff val="-4989"/>
                <a:lumOff val="-1913"/>
                <a:alphaOff val="0"/>
                <a:lumMod val="99000"/>
                <a:satMod val="120000"/>
                <a:shade val="78000"/>
              </a:schemeClr>
            </a:gs>
          </a:gsLst>
          <a:lin ang="5400000" scaled="0"/>
        </a:gradFill>
        <a:ln w="6350" cap="flat" cmpd="sng" algn="ctr">
          <a:solidFill>
            <a:schemeClr val="accent5">
              <a:hueOff val="-3586997"/>
              <a:satOff val="-4989"/>
              <a:lumOff val="-191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320F519-FC91-4720-9C73-11B45571EE68}">
      <dsp:nvSpPr>
        <dsp:cNvPr id="0" name=""/>
        <dsp:cNvSpPr/>
      </dsp:nvSpPr>
      <dsp:spPr>
        <a:xfrm>
          <a:off x="768575" y="743741"/>
          <a:ext cx="80887" cy="80887"/>
        </a:xfrm>
        <a:prstGeom prst="ellipse">
          <a:avLst/>
        </a:prstGeom>
        <a:gradFill rotWithShape="0">
          <a:gsLst>
            <a:gs pos="0">
              <a:schemeClr val="accent5">
                <a:hueOff val="-3766347"/>
                <a:satOff val="-5239"/>
                <a:lumOff val="-2009"/>
                <a:alphaOff val="0"/>
                <a:satMod val="103000"/>
                <a:lumMod val="102000"/>
                <a:tint val="94000"/>
              </a:schemeClr>
            </a:gs>
            <a:gs pos="50000">
              <a:schemeClr val="accent5">
                <a:hueOff val="-3766347"/>
                <a:satOff val="-5239"/>
                <a:lumOff val="-2009"/>
                <a:alphaOff val="0"/>
                <a:satMod val="110000"/>
                <a:lumMod val="100000"/>
                <a:shade val="100000"/>
              </a:schemeClr>
            </a:gs>
            <a:gs pos="100000">
              <a:schemeClr val="accent5">
                <a:hueOff val="-3766347"/>
                <a:satOff val="-5239"/>
                <a:lumOff val="-2009"/>
                <a:alphaOff val="0"/>
                <a:lumMod val="99000"/>
                <a:satMod val="120000"/>
                <a:shade val="78000"/>
              </a:schemeClr>
            </a:gs>
          </a:gsLst>
          <a:lin ang="5400000" scaled="0"/>
        </a:gradFill>
        <a:ln w="6350" cap="flat" cmpd="sng" algn="ctr">
          <a:solidFill>
            <a:schemeClr val="accent5">
              <a:hueOff val="-3766347"/>
              <a:satOff val="-5239"/>
              <a:lumOff val="-20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0508212-642E-4907-8B4A-13CF1997F6C1}">
      <dsp:nvSpPr>
        <dsp:cNvPr id="0" name=""/>
        <dsp:cNvSpPr/>
      </dsp:nvSpPr>
      <dsp:spPr>
        <a:xfrm>
          <a:off x="614803" y="743741"/>
          <a:ext cx="80887" cy="80887"/>
        </a:xfrm>
        <a:prstGeom prst="ellipse">
          <a:avLst/>
        </a:prstGeom>
        <a:gradFill rotWithShape="0">
          <a:gsLst>
            <a:gs pos="0">
              <a:schemeClr val="accent5">
                <a:hueOff val="-3945697"/>
                <a:satOff val="-5488"/>
                <a:lumOff val="-2104"/>
                <a:alphaOff val="0"/>
                <a:satMod val="103000"/>
                <a:lumMod val="102000"/>
                <a:tint val="94000"/>
              </a:schemeClr>
            </a:gs>
            <a:gs pos="50000">
              <a:schemeClr val="accent5">
                <a:hueOff val="-3945697"/>
                <a:satOff val="-5488"/>
                <a:lumOff val="-2104"/>
                <a:alphaOff val="0"/>
                <a:satMod val="110000"/>
                <a:lumMod val="100000"/>
                <a:shade val="100000"/>
              </a:schemeClr>
            </a:gs>
            <a:gs pos="100000">
              <a:schemeClr val="accent5">
                <a:hueOff val="-3945697"/>
                <a:satOff val="-5488"/>
                <a:lumOff val="-2104"/>
                <a:alphaOff val="0"/>
                <a:lumMod val="99000"/>
                <a:satMod val="120000"/>
                <a:shade val="78000"/>
              </a:schemeClr>
            </a:gs>
          </a:gsLst>
          <a:lin ang="5400000" scaled="0"/>
        </a:gradFill>
        <a:ln w="6350" cap="flat" cmpd="sng" algn="ctr">
          <a:solidFill>
            <a:schemeClr val="accent5">
              <a:hueOff val="-3945697"/>
              <a:satOff val="-5488"/>
              <a:lumOff val="-21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32E549B-9354-4C5A-9E7E-097E657691E6}">
      <dsp:nvSpPr>
        <dsp:cNvPr id="0" name=""/>
        <dsp:cNvSpPr/>
      </dsp:nvSpPr>
      <dsp:spPr>
        <a:xfrm>
          <a:off x="461316" y="743741"/>
          <a:ext cx="80887" cy="80887"/>
        </a:xfrm>
        <a:prstGeom prst="ellipse">
          <a:avLst/>
        </a:prstGeom>
        <a:gradFill rotWithShape="0">
          <a:gsLst>
            <a:gs pos="0">
              <a:schemeClr val="accent5">
                <a:hueOff val="-4125047"/>
                <a:satOff val="-5738"/>
                <a:lumOff val="-2200"/>
                <a:alphaOff val="0"/>
                <a:satMod val="103000"/>
                <a:lumMod val="102000"/>
                <a:tint val="94000"/>
              </a:schemeClr>
            </a:gs>
            <a:gs pos="50000">
              <a:schemeClr val="accent5">
                <a:hueOff val="-4125047"/>
                <a:satOff val="-5738"/>
                <a:lumOff val="-2200"/>
                <a:alphaOff val="0"/>
                <a:satMod val="110000"/>
                <a:lumMod val="100000"/>
                <a:shade val="100000"/>
              </a:schemeClr>
            </a:gs>
            <a:gs pos="100000">
              <a:schemeClr val="accent5">
                <a:hueOff val="-4125047"/>
                <a:satOff val="-5738"/>
                <a:lumOff val="-2200"/>
                <a:alphaOff val="0"/>
                <a:lumMod val="99000"/>
                <a:satMod val="120000"/>
                <a:shade val="78000"/>
              </a:schemeClr>
            </a:gs>
          </a:gsLst>
          <a:lin ang="5400000" scaled="0"/>
        </a:gradFill>
        <a:ln w="6350" cap="flat" cmpd="sng" algn="ctr">
          <a:solidFill>
            <a:schemeClr val="accent5">
              <a:hueOff val="-4125047"/>
              <a:satOff val="-5738"/>
              <a:lumOff val="-220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528E5DE-876E-43DE-B4B8-8143633C5565}">
      <dsp:nvSpPr>
        <dsp:cNvPr id="0" name=""/>
        <dsp:cNvSpPr/>
      </dsp:nvSpPr>
      <dsp:spPr>
        <a:xfrm>
          <a:off x="307830" y="743741"/>
          <a:ext cx="80887" cy="80887"/>
        </a:xfrm>
        <a:prstGeom prst="ellipse">
          <a:avLst/>
        </a:prstGeom>
        <a:gradFill rotWithShape="0">
          <a:gsLst>
            <a:gs pos="0">
              <a:schemeClr val="accent5">
                <a:hueOff val="-4304397"/>
                <a:satOff val="-5987"/>
                <a:lumOff val="-2296"/>
                <a:alphaOff val="0"/>
                <a:satMod val="103000"/>
                <a:lumMod val="102000"/>
                <a:tint val="94000"/>
              </a:schemeClr>
            </a:gs>
            <a:gs pos="50000">
              <a:schemeClr val="accent5">
                <a:hueOff val="-4304397"/>
                <a:satOff val="-5987"/>
                <a:lumOff val="-2296"/>
                <a:alphaOff val="0"/>
                <a:satMod val="110000"/>
                <a:lumMod val="100000"/>
                <a:shade val="100000"/>
              </a:schemeClr>
            </a:gs>
            <a:gs pos="100000">
              <a:schemeClr val="accent5">
                <a:hueOff val="-4304397"/>
                <a:satOff val="-5987"/>
                <a:lumOff val="-2296"/>
                <a:alphaOff val="0"/>
                <a:lumMod val="99000"/>
                <a:satMod val="120000"/>
                <a:shade val="78000"/>
              </a:schemeClr>
            </a:gs>
          </a:gsLst>
          <a:lin ang="5400000" scaled="0"/>
        </a:gradFill>
        <a:ln w="6350" cap="flat" cmpd="sng" algn="ctr">
          <a:solidFill>
            <a:schemeClr val="accent5">
              <a:hueOff val="-4304397"/>
              <a:satOff val="-5987"/>
              <a:lumOff val="-22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1F4E4CF-9222-4102-9BDA-C8715EDD7493}">
      <dsp:nvSpPr>
        <dsp:cNvPr id="0" name=""/>
        <dsp:cNvSpPr/>
      </dsp:nvSpPr>
      <dsp:spPr>
        <a:xfrm>
          <a:off x="154058" y="743741"/>
          <a:ext cx="80887" cy="80887"/>
        </a:xfrm>
        <a:prstGeom prst="ellipse">
          <a:avLst/>
        </a:prstGeom>
        <a:gradFill rotWithShape="0">
          <a:gsLst>
            <a:gs pos="0">
              <a:schemeClr val="accent5">
                <a:hueOff val="-4483747"/>
                <a:satOff val="-6237"/>
                <a:lumOff val="-2391"/>
                <a:alphaOff val="0"/>
                <a:satMod val="103000"/>
                <a:lumMod val="102000"/>
                <a:tint val="94000"/>
              </a:schemeClr>
            </a:gs>
            <a:gs pos="50000">
              <a:schemeClr val="accent5">
                <a:hueOff val="-4483747"/>
                <a:satOff val="-6237"/>
                <a:lumOff val="-2391"/>
                <a:alphaOff val="0"/>
                <a:satMod val="110000"/>
                <a:lumMod val="100000"/>
                <a:shade val="100000"/>
              </a:schemeClr>
            </a:gs>
            <a:gs pos="100000">
              <a:schemeClr val="accent5">
                <a:hueOff val="-4483747"/>
                <a:satOff val="-6237"/>
                <a:lumOff val="-2391"/>
                <a:alphaOff val="0"/>
                <a:lumMod val="99000"/>
                <a:satMod val="120000"/>
                <a:shade val="78000"/>
              </a:schemeClr>
            </a:gs>
          </a:gsLst>
          <a:lin ang="5400000" scaled="0"/>
        </a:gradFill>
        <a:ln w="6350" cap="flat" cmpd="sng" algn="ctr">
          <a:solidFill>
            <a:schemeClr val="accent5">
              <a:hueOff val="-4483747"/>
              <a:satOff val="-6237"/>
              <a:lumOff val="-23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8EBB25-5C43-4BAA-A88C-606DE3999640}">
      <dsp:nvSpPr>
        <dsp:cNvPr id="0" name=""/>
        <dsp:cNvSpPr/>
      </dsp:nvSpPr>
      <dsp:spPr>
        <a:xfrm>
          <a:off x="571" y="743741"/>
          <a:ext cx="80887" cy="80887"/>
        </a:xfrm>
        <a:prstGeom prst="ellipse">
          <a:avLst/>
        </a:prstGeom>
        <a:gradFill rotWithShape="0">
          <a:gsLst>
            <a:gs pos="0">
              <a:schemeClr val="accent5">
                <a:hueOff val="-4663097"/>
                <a:satOff val="-6486"/>
                <a:lumOff val="-2487"/>
                <a:alphaOff val="0"/>
                <a:satMod val="103000"/>
                <a:lumMod val="102000"/>
                <a:tint val="94000"/>
              </a:schemeClr>
            </a:gs>
            <a:gs pos="50000">
              <a:schemeClr val="accent5">
                <a:hueOff val="-4663097"/>
                <a:satOff val="-6486"/>
                <a:lumOff val="-2487"/>
                <a:alphaOff val="0"/>
                <a:satMod val="110000"/>
                <a:lumMod val="100000"/>
                <a:shade val="100000"/>
              </a:schemeClr>
            </a:gs>
            <a:gs pos="100000">
              <a:schemeClr val="accent5">
                <a:hueOff val="-4663097"/>
                <a:satOff val="-6486"/>
                <a:lumOff val="-2487"/>
                <a:alphaOff val="0"/>
                <a:lumMod val="99000"/>
                <a:satMod val="120000"/>
                <a:shade val="78000"/>
              </a:schemeClr>
            </a:gs>
          </a:gsLst>
          <a:lin ang="5400000" scaled="0"/>
        </a:gradFill>
        <a:ln w="6350" cap="flat" cmpd="sng" algn="ctr">
          <a:solidFill>
            <a:schemeClr val="accent5">
              <a:hueOff val="-4663097"/>
              <a:satOff val="-6486"/>
              <a:lumOff val="-24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813DCE8-5E99-4E1E-848F-1ADC13273F6C}">
      <dsp:nvSpPr>
        <dsp:cNvPr id="0" name=""/>
        <dsp:cNvSpPr/>
      </dsp:nvSpPr>
      <dsp:spPr>
        <a:xfrm>
          <a:off x="0" y="544646"/>
          <a:ext cx="848891"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Dose</a:t>
          </a:r>
          <a:endParaRPr lang="en-US" sz="1100" kern="1200" dirty="0"/>
        </a:p>
      </dsp:txBody>
      <dsp:txXfrm>
        <a:off x="0" y="544646"/>
        <a:ext cx="848891" cy="202061"/>
      </dsp:txXfrm>
    </dsp:sp>
    <dsp:sp modelId="{1ADF23C5-E200-42B6-8D94-0BC2A33348DC}">
      <dsp:nvSpPr>
        <dsp:cNvPr id="0" name=""/>
        <dsp:cNvSpPr/>
      </dsp:nvSpPr>
      <dsp:spPr>
        <a:xfrm>
          <a:off x="902626" y="1098989"/>
          <a:ext cx="161775" cy="161618"/>
        </a:xfrm>
        <a:prstGeom prst="ellipse">
          <a:avLst/>
        </a:prstGeom>
        <a:gradFill rotWithShape="0">
          <a:gsLst>
            <a:gs pos="0">
              <a:schemeClr val="accent5">
                <a:hueOff val="-4842447"/>
                <a:satOff val="-6736"/>
                <a:lumOff val="-2583"/>
                <a:alphaOff val="0"/>
                <a:satMod val="103000"/>
                <a:lumMod val="102000"/>
                <a:tint val="94000"/>
              </a:schemeClr>
            </a:gs>
            <a:gs pos="50000">
              <a:schemeClr val="accent5">
                <a:hueOff val="-4842447"/>
                <a:satOff val="-6736"/>
                <a:lumOff val="-2583"/>
                <a:alphaOff val="0"/>
                <a:satMod val="110000"/>
                <a:lumMod val="100000"/>
                <a:shade val="100000"/>
              </a:schemeClr>
            </a:gs>
            <a:gs pos="100000">
              <a:schemeClr val="accent5">
                <a:hueOff val="-4842447"/>
                <a:satOff val="-6736"/>
                <a:lumOff val="-2583"/>
                <a:alphaOff val="0"/>
                <a:lumMod val="99000"/>
                <a:satMod val="120000"/>
                <a:shade val="78000"/>
              </a:schemeClr>
            </a:gs>
          </a:gsLst>
          <a:lin ang="5400000" scaled="0"/>
        </a:gradFill>
        <a:ln w="6350" cap="flat" cmpd="sng" algn="ctr">
          <a:solidFill>
            <a:schemeClr val="accent5">
              <a:hueOff val="-4842447"/>
              <a:satOff val="-6736"/>
              <a:lumOff val="-25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FBB9DE7-7272-4326-BC31-C63D7EFF4C9E}">
      <dsp:nvSpPr>
        <dsp:cNvPr id="0" name=""/>
        <dsp:cNvSpPr/>
      </dsp:nvSpPr>
      <dsp:spPr>
        <a:xfrm>
          <a:off x="768575" y="1195179"/>
          <a:ext cx="80887" cy="80887"/>
        </a:xfrm>
        <a:prstGeom prst="ellipse">
          <a:avLst/>
        </a:prstGeom>
        <a:gradFill rotWithShape="0">
          <a:gsLst>
            <a:gs pos="0">
              <a:schemeClr val="accent5">
                <a:hueOff val="-5021796"/>
                <a:satOff val="-6985"/>
                <a:lumOff val="-2678"/>
                <a:alphaOff val="0"/>
                <a:satMod val="103000"/>
                <a:lumMod val="102000"/>
                <a:tint val="94000"/>
              </a:schemeClr>
            </a:gs>
            <a:gs pos="50000">
              <a:schemeClr val="accent5">
                <a:hueOff val="-5021796"/>
                <a:satOff val="-6985"/>
                <a:lumOff val="-2678"/>
                <a:alphaOff val="0"/>
                <a:satMod val="110000"/>
                <a:lumMod val="100000"/>
                <a:shade val="100000"/>
              </a:schemeClr>
            </a:gs>
            <a:gs pos="100000">
              <a:schemeClr val="accent5">
                <a:hueOff val="-5021796"/>
                <a:satOff val="-6985"/>
                <a:lumOff val="-2678"/>
                <a:alphaOff val="0"/>
                <a:lumMod val="99000"/>
                <a:satMod val="120000"/>
                <a:shade val="78000"/>
              </a:schemeClr>
            </a:gs>
          </a:gsLst>
          <a:lin ang="5400000" scaled="0"/>
        </a:gradFill>
        <a:ln w="6350" cap="flat" cmpd="sng" algn="ctr">
          <a:solidFill>
            <a:schemeClr val="accent5">
              <a:hueOff val="-5021796"/>
              <a:satOff val="-6985"/>
              <a:lumOff val="-26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618B23F-8EB3-4823-8801-C0AE5CB9453F}">
      <dsp:nvSpPr>
        <dsp:cNvPr id="0" name=""/>
        <dsp:cNvSpPr/>
      </dsp:nvSpPr>
      <dsp:spPr>
        <a:xfrm>
          <a:off x="614803" y="1195179"/>
          <a:ext cx="80887" cy="80887"/>
        </a:xfrm>
        <a:prstGeom prst="ellipse">
          <a:avLst/>
        </a:prstGeom>
        <a:gradFill rotWithShape="0">
          <a:gsLst>
            <a:gs pos="0">
              <a:schemeClr val="accent5">
                <a:hueOff val="-5201146"/>
                <a:satOff val="-7234"/>
                <a:lumOff val="-2774"/>
                <a:alphaOff val="0"/>
                <a:satMod val="103000"/>
                <a:lumMod val="102000"/>
                <a:tint val="94000"/>
              </a:schemeClr>
            </a:gs>
            <a:gs pos="50000">
              <a:schemeClr val="accent5">
                <a:hueOff val="-5201146"/>
                <a:satOff val="-7234"/>
                <a:lumOff val="-2774"/>
                <a:alphaOff val="0"/>
                <a:satMod val="110000"/>
                <a:lumMod val="100000"/>
                <a:shade val="100000"/>
              </a:schemeClr>
            </a:gs>
            <a:gs pos="100000">
              <a:schemeClr val="accent5">
                <a:hueOff val="-5201146"/>
                <a:satOff val="-7234"/>
                <a:lumOff val="-2774"/>
                <a:alphaOff val="0"/>
                <a:lumMod val="99000"/>
                <a:satMod val="120000"/>
                <a:shade val="78000"/>
              </a:schemeClr>
            </a:gs>
          </a:gsLst>
          <a:lin ang="5400000" scaled="0"/>
        </a:gradFill>
        <a:ln w="6350" cap="flat" cmpd="sng" algn="ctr">
          <a:solidFill>
            <a:schemeClr val="accent5">
              <a:hueOff val="-5201146"/>
              <a:satOff val="-7234"/>
              <a:lumOff val="-27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55EB077-CFE8-4F73-992E-1283BE7D7B0B}">
      <dsp:nvSpPr>
        <dsp:cNvPr id="0" name=""/>
        <dsp:cNvSpPr/>
      </dsp:nvSpPr>
      <dsp:spPr>
        <a:xfrm>
          <a:off x="461316" y="1195179"/>
          <a:ext cx="80887" cy="80887"/>
        </a:xfrm>
        <a:prstGeom prst="ellipse">
          <a:avLst/>
        </a:prstGeom>
        <a:gradFill rotWithShape="0">
          <a:gsLst>
            <a:gs pos="0">
              <a:schemeClr val="accent5">
                <a:hueOff val="-5380496"/>
                <a:satOff val="-7484"/>
                <a:lumOff val="-2870"/>
                <a:alphaOff val="0"/>
                <a:satMod val="103000"/>
                <a:lumMod val="102000"/>
                <a:tint val="94000"/>
              </a:schemeClr>
            </a:gs>
            <a:gs pos="50000">
              <a:schemeClr val="accent5">
                <a:hueOff val="-5380496"/>
                <a:satOff val="-7484"/>
                <a:lumOff val="-2870"/>
                <a:alphaOff val="0"/>
                <a:satMod val="110000"/>
                <a:lumMod val="100000"/>
                <a:shade val="100000"/>
              </a:schemeClr>
            </a:gs>
            <a:gs pos="100000">
              <a:schemeClr val="accent5">
                <a:hueOff val="-5380496"/>
                <a:satOff val="-7484"/>
                <a:lumOff val="-2870"/>
                <a:alphaOff val="0"/>
                <a:lumMod val="99000"/>
                <a:satMod val="120000"/>
                <a:shade val="78000"/>
              </a:schemeClr>
            </a:gs>
          </a:gsLst>
          <a:lin ang="5400000" scaled="0"/>
        </a:gradFill>
        <a:ln w="6350" cap="flat" cmpd="sng" algn="ctr">
          <a:solidFill>
            <a:schemeClr val="accent5">
              <a:hueOff val="-5380496"/>
              <a:satOff val="-7484"/>
              <a:lumOff val="-28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0122882-7F29-4E1C-B7D7-75534A6101E5}">
      <dsp:nvSpPr>
        <dsp:cNvPr id="0" name=""/>
        <dsp:cNvSpPr/>
      </dsp:nvSpPr>
      <dsp:spPr>
        <a:xfrm>
          <a:off x="307830" y="1195179"/>
          <a:ext cx="80887" cy="80887"/>
        </a:xfrm>
        <a:prstGeom prst="ellipse">
          <a:avLst/>
        </a:prstGeom>
        <a:gradFill rotWithShape="0">
          <a:gsLst>
            <a:gs pos="0">
              <a:schemeClr val="accent5">
                <a:hueOff val="-5559846"/>
                <a:satOff val="-7733"/>
                <a:lumOff val="-2965"/>
                <a:alphaOff val="0"/>
                <a:satMod val="103000"/>
                <a:lumMod val="102000"/>
                <a:tint val="94000"/>
              </a:schemeClr>
            </a:gs>
            <a:gs pos="50000">
              <a:schemeClr val="accent5">
                <a:hueOff val="-5559846"/>
                <a:satOff val="-7733"/>
                <a:lumOff val="-2965"/>
                <a:alphaOff val="0"/>
                <a:satMod val="110000"/>
                <a:lumMod val="100000"/>
                <a:shade val="100000"/>
              </a:schemeClr>
            </a:gs>
            <a:gs pos="100000">
              <a:schemeClr val="accent5">
                <a:hueOff val="-5559846"/>
                <a:satOff val="-7733"/>
                <a:lumOff val="-2965"/>
                <a:alphaOff val="0"/>
                <a:lumMod val="99000"/>
                <a:satMod val="120000"/>
                <a:shade val="78000"/>
              </a:schemeClr>
            </a:gs>
          </a:gsLst>
          <a:lin ang="5400000" scaled="0"/>
        </a:gradFill>
        <a:ln w="6350" cap="flat" cmpd="sng" algn="ctr">
          <a:solidFill>
            <a:schemeClr val="accent5">
              <a:hueOff val="-5559846"/>
              <a:satOff val="-7733"/>
              <a:lumOff val="-29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B5A8994-F41B-4F83-9649-A3DA82A7B444}">
      <dsp:nvSpPr>
        <dsp:cNvPr id="0" name=""/>
        <dsp:cNvSpPr/>
      </dsp:nvSpPr>
      <dsp:spPr>
        <a:xfrm>
          <a:off x="154058" y="1195179"/>
          <a:ext cx="80887" cy="80887"/>
        </a:xfrm>
        <a:prstGeom prst="ellipse">
          <a:avLst/>
        </a:prstGeom>
        <a:gradFill rotWithShape="0">
          <a:gsLst>
            <a:gs pos="0">
              <a:schemeClr val="accent5">
                <a:hueOff val="-5739196"/>
                <a:satOff val="-7983"/>
                <a:lumOff val="-3061"/>
                <a:alphaOff val="0"/>
                <a:satMod val="103000"/>
                <a:lumMod val="102000"/>
                <a:tint val="94000"/>
              </a:schemeClr>
            </a:gs>
            <a:gs pos="50000">
              <a:schemeClr val="accent5">
                <a:hueOff val="-5739196"/>
                <a:satOff val="-7983"/>
                <a:lumOff val="-3061"/>
                <a:alphaOff val="0"/>
                <a:satMod val="110000"/>
                <a:lumMod val="100000"/>
                <a:shade val="100000"/>
              </a:schemeClr>
            </a:gs>
            <a:gs pos="100000">
              <a:schemeClr val="accent5">
                <a:hueOff val="-5739196"/>
                <a:satOff val="-7983"/>
                <a:lumOff val="-3061"/>
                <a:alphaOff val="0"/>
                <a:lumMod val="99000"/>
                <a:satMod val="120000"/>
                <a:shade val="78000"/>
              </a:schemeClr>
            </a:gs>
          </a:gsLst>
          <a:lin ang="5400000" scaled="0"/>
        </a:gradFill>
        <a:ln w="6350" cap="flat" cmpd="sng" algn="ctr">
          <a:solidFill>
            <a:schemeClr val="accent5">
              <a:hueOff val="-5739196"/>
              <a:satOff val="-7983"/>
              <a:lumOff val="-30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32077F7-1134-476E-B504-417C14705345}">
      <dsp:nvSpPr>
        <dsp:cNvPr id="0" name=""/>
        <dsp:cNvSpPr/>
      </dsp:nvSpPr>
      <dsp:spPr>
        <a:xfrm>
          <a:off x="571" y="1195179"/>
          <a:ext cx="80887" cy="80887"/>
        </a:xfrm>
        <a:prstGeom prst="ellipse">
          <a:avLst/>
        </a:prstGeom>
        <a:gradFill rotWithShape="0">
          <a:gsLst>
            <a:gs pos="0">
              <a:schemeClr val="accent5">
                <a:hueOff val="-5918546"/>
                <a:satOff val="-8232"/>
                <a:lumOff val="-3157"/>
                <a:alphaOff val="0"/>
                <a:satMod val="103000"/>
                <a:lumMod val="102000"/>
                <a:tint val="94000"/>
              </a:schemeClr>
            </a:gs>
            <a:gs pos="50000">
              <a:schemeClr val="accent5">
                <a:hueOff val="-5918546"/>
                <a:satOff val="-8232"/>
                <a:lumOff val="-3157"/>
                <a:alphaOff val="0"/>
                <a:satMod val="110000"/>
                <a:lumMod val="100000"/>
                <a:shade val="100000"/>
              </a:schemeClr>
            </a:gs>
            <a:gs pos="100000">
              <a:schemeClr val="accent5">
                <a:hueOff val="-5918546"/>
                <a:satOff val="-8232"/>
                <a:lumOff val="-3157"/>
                <a:alphaOff val="0"/>
                <a:lumMod val="99000"/>
                <a:satMod val="120000"/>
                <a:shade val="78000"/>
              </a:schemeClr>
            </a:gs>
          </a:gsLst>
          <a:lin ang="5400000" scaled="0"/>
        </a:gradFill>
        <a:ln w="6350" cap="flat" cmpd="sng" algn="ctr">
          <a:solidFill>
            <a:schemeClr val="accent5">
              <a:hueOff val="-5918546"/>
              <a:satOff val="-8232"/>
              <a:lumOff val="-31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BCA77F-17B1-4833-9608-D5856CFCD524}">
      <dsp:nvSpPr>
        <dsp:cNvPr id="0" name=""/>
        <dsp:cNvSpPr/>
      </dsp:nvSpPr>
      <dsp:spPr>
        <a:xfrm>
          <a:off x="0" y="995147"/>
          <a:ext cx="848891"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Admin Date</a:t>
          </a:r>
          <a:endParaRPr lang="en-US" sz="1100" kern="1200" dirty="0"/>
        </a:p>
      </dsp:txBody>
      <dsp:txXfrm>
        <a:off x="0" y="995147"/>
        <a:ext cx="848891" cy="202061"/>
      </dsp:txXfrm>
    </dsp:sp>
    <dsp:sp modelId="{C67D099B-D39A-43D7-817C-8557651D9827}">
      <dsp:nvSpPr>
        <dsp:cNvPr id="0" name=""/>
        <dsp:cNvSpPr/>
      </dsp:nvSpPr>
      <dsp:spPr>
        <a:xfrm>
          <a:off x="1115849" y="1378190"/>
          <a:ext cx="161775" cy="161618"/>
        </a:xfrm>
        <a:prstGeom prst="ellipse">
          <a:avLst/>
        </a:prstGeom>
        <a:gradFill rotWithShape="0">
          <a:gsLst>
            <a:gs pos="0">
              <a:schemeClr val="accent5">
                <a:hueOff val="-6097895"/>
                <a:satOff val="-8482"/>
                <a:lumOff val="-3252"/>
                <a:alphaOff val="0"/>
                <a:satMod val="103000"/>
                <a:lumMod val="102000"/>
                <a:tint val="94000"/>
              </a:schemeClr>
            </a:gs>
            <a:gs pos="50000">
              <a:schemeClr val="accent5">
                <a:hueOff val="-6097895"/>
                <a:satOff val="-8482"/>
                <a:lumOff val="-3252"/>
                <a:alphaOff val="0"/>
                <a:satMod val="110000"/>
                <a:lumMod val="100000"/>
                <a:shade val="100000"/>
              </a:schemeClr>
            </a:gs>
            <a:gs pos="100000">
              <a:schemeClr val="accent5">
                <a:hueOff val="-6097895"/>
                <a:satOff val="-8482"/>
                <a:lumOff val="-3252"/>
                <a:alphaOff val="0"/>
                <a:lumMod val="99000"/>
                <a:satMod val="120000"/>
                <a:shade val="78000"/>
              </a:schemeClr>
            </a:gs>
          </a:gsLst>
          <a:lin ang="5400000" scaled="0"/>
        </a:gradFill>
        <a:ln w="6350" cap="flat" cmpd="sng" algn="ctr">
          <a:solidFill>
            <a:schemeClr val="accent5">
              <a:hueOff val="-6097895"/>
              <a:satOff val="-8482"/>
              <a:lumOff val="-32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D1855F-CB05-4874-A163-DAE1253F0872}">
      <dsp:nvSpPr>
        <dsp:cNvPr id="0" name=""/>
        <dsp:cNvSpPr/>
      </dsp:nvSpPr>
      <dsp:spPr>
        <a:xfrm>
          <a:off x="1023243" y="1533250"/>
          <a:ext cx="80887" cy="80887"/>
        </a:xfrm>
        <a:prstGeom prst="ellipse">
          <a:avLst/>
        </a:prstGeom>
        <a:gradFill rotWithShape="0">
          <a:gsLst>
            <a:gs pos="0">
              <a:schemeClr val="accent5">
                <a:hueOff val="-6277245"/>
                <a:satOff val="-8731"/>
                <a:lumOff val="-3348"/>
                <a:alphaOff val="0"/>
                <a:satMod val="103000"/>
                <a:lumMod val="102000"/>
                <a:tint val="94000"/>
              </a:schemeClr>
            </a:gs>
            <a:gs pos="50000">
              <a:schemeClr val="accent5">
                <a:hueOff val="-6277245"/>
                <a:satOff val="-8731"/>
                <a:lumOff val="-3348"/>
                <a:alphaOff val="0"/>
                <a:satMod val="110000"/>
                <a:lumMod val="100000"/>
                <a:shade val="100000"/>
              </a:schemeClr>
            </a:gs>
            <a:gs pos="100000">
              <a:schemeClr val="accent5">
                <a:hueOff val="-6277245"/>
                <a:satOff val="-8731"/>
                <a:lumOff val="-3348"/>
                <a:alphaOff val="0"/>
                <a:lumMod val="99000"/>
                <a:satMod val="120000"/>
                <a:shade val="78000"/>
              </a:schemeClr>
            </a:gs>
          </a:gsLst>
          <a:lin ang="5400000" scaled="0"/>
        </a:gradFill>
        <a:ln w="6350" cap="flat" cmpd="sng" algn="ctr">
          <a:solidFill>
            <a:schemeClr val="accent5">
              <a:hueOff val="-6277245"/>
              <a:satOff val="-8731"/>
              <a:lumOff val="-33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1DFC2BA-D225-4188-A5CC-27E31657E42B}">
      <dsp:nvSpPr>
        <dsp:cNvPr id="0" name=""/>
        <dsp:cNvSpPr/>
      </dsp:nvSpPr>
      <dsp:spPr>
        <a:xfrm>
          <a:off x="856894" y="1609608"/>
          <a:ext cx="80887" cy="80887"/>
        </a:xfrm>
        <a:prstGeom prst="ellipse">
          <a:avLst/>
        </a:prstGeom>
        <a:gradFill rotWithShape="0">
          <a:gsLst>
            <a:gs pos="0">
              <a:schemeClr val="accent5">
                <a:hueOff val="-6456595"/>
                <a:satOff val="-8981"/>
                <a:lumOff val="-3444"/>
                <a:alphaOff val="0"/>
                <a:satMod val="103000"/>
                <a:lumMod val="102000"/>
                <a:tint val="94000"/>
              </a:schemeClr>
            </a:gs>
            <a:gs pos="50000">
              <a:schemeClr val="accent5">
                <a:hueOff val="-6456595"/>
                <a:satOff val="-8981"/>
                <a:lumOff val="-3444"/>
                <a:alphaOff val="0"/>
                <a:satMod val="110000"/>
                <a:lumMod val="100000"/>
                <a:shade val="100000"/>
              </a:schemeClr>
            </a:gs>
            <a:gs pos="100000">
              <a:schemeClr val="accent5">
                <a:hueOff val="-6456595"/>
                <a:satOff val="-8981"/>
                <a:lumOff val="-3444"/>
                <a:alphaOff val="0"/>
                <a:lumMod val="99000"/>
                <a:satMod val="120000"/>
                <a:shade val="78000"/>
              </a:schemeClr>
            </a:gs>
          </a:gsLst>
          <a:lin ang="5400000" scaled="0"/>
        </a:gradFill>
        <a:ln w="6350" cap="flat" cmpd="sng" algn="ctr">
          <a:solidFill>
            <a:schemeClr val="accent5">
              <a:hueOff val="-6456595"/>
              <a:satOff val="-8981"/>
              <a:lumOff val="-34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28A1C52-0408-4B88-9A81-475E80DCDD9A}">
      <dsp:nvSpPr>
        <dsp:cNvPr id="0" name=""/>
        <dsp:cNvSpPr/>
      </dsp:nvSpPr>
      <dsp:spPr>
        <a:xfrm>
          <a:off x="690260" y="1609608"/>
          <a:ext cx="80887" cy="80887"/>
        </a:xfrm>
        <a:prstGeom prst="ellipse">
          <a:avLst/>
        </a:prstGeom>
        <a:gradFill rotWithShape="0">
          <a:gsLst>
            <a:gs pos="0">
              <a:schemeClr val="accent5">
                <a:hueOff val="-6635945"/>
                <a:satOff val="-9230"/>
                <a:lumOff val="-3539"/>
                <a:alphaOff val="0"/>
                <a:satMod val="103000"/>
                <a:lumMod val="102000"/>
                <a:tint val="94000"/>
              </a:schemeClr>
            </a:gs>
            <a:gs pos="50000">
              <a:schemeClr val="accent5">
                <a:hueOff val="-6635945"/>
                <a:satOff val="-9230"/>
                <a:lumOff val="-3539"/>
                <a:alphaOff val="0"/>
                <a:satMod val="110000"/>
                <a:lumMod val="100000"/>
                <a:shade val="100000"/>
              </a:schemeClr>
            </a:gs>
            <a:gs pos="100000">
              <a:schemeClr val="accent5">
                <a:hueOff val="-6635945"/>
                <a:satOff val="-9230"/>
                <a:lumOff val="-3539"/>
                <a:alphaOff val="0"/>
                <a:lumMod val="99000"/>
                <a:satMod val="120000"/>
                <a:shade val="78000"/>
              </a:schemeClr>
            </a:gs>
          </a:gsLst>
          <a:lin ang="5400000" scaled="0"/>
        </a:gradFill>
        <a:ln w="6350" cap="flat" cmpd="sng" algn="ctr">
          <a:solidFill>
            <a:schemeClr val="accent5">
              <a:hueOff val="-6635945"/>
              <a:satOff val="-9230"/>
              <a:lumOff val="-35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C3D3BD8-2032-45B5-A2BE-09DE78B7E546}">
      <dsp:nvSpPr>
        <dsp:cNvPr id="0" name=""/>
        <dsp:cNvSpPr/>
      </dsp:nvSpPr>
      <dsp:spPr>
        <a:xfrm>
          <a:off x="523911" y="1609608"/>
          <a:ext cx="80887" cy="80887"/>
        </a:xfrm>
        <a:prstGeom prst="ellipse">
          <a:avLst/>
        </a:prstGeom>
        <a:gradFill rotWithShape="0">
          <a:gsLst>
            <a:gs pos="0">
              <a:schemeClr val="accent5">
                <a:hueOff val="-6815295"/>
                <a:satOff val="-9480"/>
                <a:lumOff val="-3635"/>
                <a:alphaOff val="0"/>
                <a:satMod val="103000"/>
                <a:lumMod val="102000"/>
                <a:tint val="94000"/>
              </a:schemeClr>
            </a:gs>
            <a:gs pos="50000">
              <a:schemeClr val="accent5">
                <a:hueOff val="-6815295"/>
                <a:satOff val="-9480"/>
                <a:lumOff val="-3635"/>
                <a:alphaOff val="0"/>
                <a:satMod val="110000"/>
                <a:lumMod val="100000"/>
                <a:shade val="100000"/>
              </a:schemeClr>
            </a:gs>
            <a:gs pos="100000">
              <a:schemeClr val="accent5">
                <a:hueOff val="-6815295"/>
                <a:satOff val="-9480"/>
                <a:lumOff val="-3635"/>
                <a:alphaOff val="0"/>
                <a:lumMod val="99000"/>
                <a:satMod val="120000"/>
                <a:shade val="78000"/>
              </a:schemeClr>
            </a:gs>
          </a:gsLst>
          <a:lin ang="5400000" scaled="0"/>
        </a:gradFill>
        <a:ln w="6350" cap="flat" cmpd="sng" algn="ctr">
          <a:solidFill>
            <a:schemeClr val="accent5">
              <a:hueOff val="-6815295"/>
              <a:satOff val="-9480"/>
              <a:lumOff val="-36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9668DCE-6773-4D07-9000-60D37BE15907}">
      <dsp:nvSpPr>
        <dsp:cNvPr id="0" name=""/>
        <dsp:cNvSpPr/>
      </dsp:nvSpPr>
      <dsp:spPr>
        <a:xfrm>
          <a:off x="357563" y="1609608"/>
          <a:ext cx="80887" cy="80887"/>
        </a:xfrm>
        <a:prstGeom prst="ellipse">
          <a:avLst/>
        </a:prstGeom>
        <a:gradFill rotWithShape="0">
          <a:gsLst>
            <a:gs pos="0">
              <a:schemeClr val="accent5">
                <a:hueOff val="-6994644"/>
                <a:satOff val="-9729"/>
                <a:lumOff val="-3731"/>
                <a:alphaOff val="0"/>
                <a:satMod val="103000"/>
                <a:lumMod val="102000"/>
                <a:tint val="94000"/>
              </a:schemeClr>
            </a:gs>
            <a:gs pos="50000">
              <a:schemeClr val="accent5">
                <a:hueOff val="-6994644"/>
                <a:satOff val="-9729"/>
                <a:lumOff val="-3731"/>
                <a:alphaOff val="0"/>
                <a:satMod val="110000"/>
                <a:lumMod val="100000"/>
                <a:shade val="100000"/>
              </a:schemeClr>
            </a:gs>
            <a:gs pos="100000">
              <a:schemeClr val="accent5">
                <a:hueOff val="-6994644"/>
                <a:satOff val="-9729"/>
                <a:lumOff val="-3731"/>
                <a:alphaOff val="0"/>
                <a:lumMod val="99000"/>
                <a:satMod val="120000"/>
                <a:shade val="78000"/>
              </a:schemeClr>
            </a:gs>
          </a:gsLst>
          <a:lin ang="5400000" scaled="0"/>
        </a:gradFill>
        <a:ln w="6350" cap="flat" cmpd="sng" algn="ctr">
          <a:solidFill>
            <a:schemeClr val="accent5">
              <a:hueOff val="-6994644"/>
              <a:satOff val="-9729"/>
              <a:lumOff val="-37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D2E03EE-4F27-4C42-BBB9-F7B71CD4A2B0}">
      <dsp:nvSpPr>
        <dsp:cNvPr id="0" name=""/>
        <dsp:cNvSpPr/>
      </dsp:nvSpPr>
      <dsp:spPr>
        <a:xfrm>
          <a:off x="190929" y="1609608"/>
          <a:ext cx="80887" cy="80887"/>
        </a:xfrm>
        <a:prstGeom prst="ellipse">
          <a:avLst/>
        </a:prstGeom>
        <a:gradFill rotWithShape="0">
          <a:gsLst>
            <a:gs pos="0">
              <a:schemeClr val="accent5">
                <a:hueOff val="-7173995"/>
                <a:satOff val="-9979"/>
                <a:lumOff val="-3826"/>
                <a:alphaOff val="0"/>
                <a:satMod val="103000"/>
                <a:lumMod val="102000"/>
                <a:tint val="94000"/>
              </a:schemeClr>
            </a:gs>
            <a:gs pos="50000">
              <a:schemeClr val="accent5">
                <a:hueOff val="-7173995"/>
                <a:satOff val="-9979"/>
                <a:lumOff val="-3826"/>
                <a:alphaOff val="0"/>
                <a:satMod val="110000"/>
                <a:lumMod val="100000"/>
                <a:shade val="100000"/>
              </a:schemeClr>
            </a:gs>
            <a:gs pos="100000">
              <a:schemeClr val="accent5">
                <a:hueOff val="-7173995"/>
                <a:satOff val="-9979"/>
                <a:lumOff val="-3826"/>
                <a:alphaOff val="0"/>
                <a:lumMod val="99000"/>
                <a:satMod val="120000"/>
                <a:shade val="78000"/>
              </a:schemeClr>
            </a:gs>
          </a:gsLst>
          <a:lin ang="5400000" scaled="0"/>
        </a:gradFill>
        <a:ln w="6350" cap="flat" cmpd="sng" algn="ctr">
          <a:solidFill>
            <a:schemeClr val="accent5">
              <a:hueOff val="-7173995"/>
              <a:satOff val="-9979"/>
              <a:lumOff val="-38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17852C9-5420-41B5-AEA4-467519B6DD8F}">
      <dsp:nvSpPr>
        <dsp:cNvPr id="0" name=""/>
        <dsp:cNvSpPr/>
      </dsp:nvSpPr>
      <dsp:spPr>
        <a:xfrm>
          <a:off x="24580" y="1609608"/>
          <a:ext cx="80887" cy="80887"/>
        </a:xfrm>
        <a:prstGeom prst="ellipse">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99AE563-EB09-484C-8CC9-E403367D3482}">
      <dsp:nvSpPr>
        <dsp:cNvPr id="0" name=""/>
        <dsp:cNvSpPr/>
      </dsp:nvSpPr>
      <dsp:spPr>
        <a:xfrm>
          <a:off x="23151" y="1406922"/>
          <a:ext cx="912344"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Route</a:t>
          </a:r>
          <a:endParaRPr lang="en-US" sz="1100" kern="1200" dirty="0"/>
        </a:p>
      </dsp:txBody>
      <dsp:txXfrm>
        <a:off x="23151" y="1406922"/>
        <a:ext cx="912344" cy="2020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905053" y="1145443"/>
          <a:ext cx="85838" cy="85837"/>
        </a:xfrm>
        <a:prstGeom prst="ellipse">
          <a:avLst/>
        </a:prstGeom>
        <a:solidFill>
          <a:schemeClr val="accent3">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DBA0213-8F44-4A8B-8F2B-D1F50D4C9E6F}">
      <dsp:nvSpPr>
        <dsp:cNvPr id="0" name=""/>
        <dsp:cNvSpPr/>
      </dsp:nvSpPr>
      <dsp:spPr>
        <a:xfrm>
          <a:off x="2747732" y="1145443"/>
          <a:ext cx="85838" cy="85837"/>
        </a:xfrm>
        <a:prstGeom prst="ellipse">
          <a:avLst/>
        </a:prstGeom>
        <a:solidFill>
          <a:schemeClr val="accent3">
            <a:hueOff val="104254"/>
            <a:satOff val="3846"/>
            <a:lumOff val="-56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EFEE49C-F030-4905-B07C-05EE54C8AD27}">
      <dsp:nvSpPr>
        <dsp:cNvPr id="0" name=""/>
        <dsp:cNvSpPr/>
      </dsp:nvSpPr>
      <dsp:spPr>
        <a:xfrm>
          <a:off x="2590411" y="1145443"/>
          <a:ext cx="85838" cy="85837"/>
        </a:xfrm>
        <a:prstGeom prst="ellipse">
          <a:avLst/>
        </a:prstGeom>
        <a:solidFill>
          <a:schemeClr val="accent3">
            <a:hueOff val="208508"/>
            <a:satOff val="7692"/>
            <a:lumOff val="-1131"/>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14082BC-5203-4D8C-A81F-F7B68F0CA74A}">
      <dsp:nvSpPr>
        <dsp:cNvPr id="0" name=""/>
        <dsp:cNvSpPr/>
      </dsp:nvSpPr>
      <dsp:spPr>
        <a:xfrm>
          <a:off x="2433389" y="1145443"/>
          <a:ext cx="85838" cy="85837"/>
        </a:xfrm>
        <a:prstGeom prst="ellipse">
          <a:avLst/>
        </a:prstGeom>
        <a:solidFill>
          <a:schemeClr val="accent3">
            <a:hueOff val="312761"/>
            <a:satOff val="11538"/>
            <a:lumOff val="-1697"/>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8BBEC97-9AAF-484D-BDA9-3A889BBB9524}">
      <dsp:nvSpPr>
        <dsp:cNvPr id="0" name=""/>
        <dsp:cNvSpPr/>
      </dsp:nvSpPr>
      <dsp:spPr>
        <a:xfrm>
          <a:off x="2276068" y="1145443"/>
          <a:ext cx="85838" cy="85837"/>
        </a:xfrm>
        <a:prstGeom prst="ellipse">
          <a:avLst/>
        </a:prstGeom>
        <a:solidFill>
          <a:schemeClr val="accent3">
            <a:hueOff val="417015"/>
            <a:satOff val="15385"/>
            <a:lumOff val="-226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BD9C88-0757-4A42-9B55-EAC043027F00}">
      <dsp:nvSpPr>
        <dsp:cNvPr id="0" name=""/>
        <dsp:cNvSpPr/>
      </dsp:nvSpPr>
      <dsp:spPr>
        <a:xfrm>
          <a:off x="2032909" y="1102524"/>
          <a:ext cx="171677" cy="171815"/>
        </a:xfrm>
        <a:prstGeom prst="ellipse">
          <a:avLst/>
        </a:prstGeom>
        <a:solidFill>
          <a:schemeClr val="accent3">
            <a:hueOff val="521269"/>
            <a:satOff val="19231"/>
            <a:lumOff val="-282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E66FD4B-CB73-4FE9-A85C-C88BC212799B}">
      <dsp:nvSpPr>
        <dsp:cNvPr id="0" name=""/>
        <dsp:cNvSpPr/>
      </dsp:nvSpPr>
      <dsp:spPr>
        <a:xfrm>
          <a:off x="2765079" y="968121"/>
          <a:ext cx="85838" cy="85837"/>
        </a:xfrm>
        <a:prstGeom prst="ellipse">
          <a:avLst/>
        </a:prstGeom>
        <a:solidFill>
          <a:schemeClr val="accent3">
            <a:hueOff val="625523"/>
            <a:satOff val="23077"/>
            <a:lumOff val="-339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EB79B8D-817B-4865-9CCD-071BE9EC7801}">
      <dsp:nvSpPr>
        <dsp:cNvPr id="0" name=""/>
        <dsp:cNvSpPr/>
      </dsp:nvSpPr>
      <dsp:spPr>
        <a:xfrm>
          <a:off x="2765079" y="1324035"/>
          <a:ext cx="85838" cy="85837"/>
        </a:xfrm>
        <a:prstGeom prst="ellipse">
          <a:avLst/>
        </a:prstGeom>
        <a:solidFill>
          <a:schemeClr val="accent3">
            <a:hueOff val="729777"/>
            <a:satOff val="26923"/>
            <a:lumOff val="-395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2A99E32-6BA2-439A-9263-71F231A0BD5A}">
      <dsp:nvSpPr>
        <dsp:cNvPr id="0" name=""/>
        <dsp:cNvSpPr/>
      </dsp:nvSpPr>
      <dsp:spPr>
        <a:xfrm>
          <a:off x="2841646" y="1045205"/>
          <a:ext cx="85838" cy="85837"/>
        </a:xfrm>
        <a:prstGeom prst="ellipse">
          <a:avLst/>
        </a:prstGeom>
        <a:solidFill>
          <a:schemeClr val="accent3">
            <a:hueOff val="834031"/>
            <a:satOff val="30769"/>
            <a:lumOff val="-452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2AB68D-F26B-4B61-9351-471AE5E0562F}">
      <dsp:nvSpPr>
        <dsp:cNvPr id="0" name=""/>
        <dsp:cNvSpPr/>
      </dsp:nvSpPr>
      <dsp:spPr>
        <a:xfrm>
          <a:off x="2846731" y="1247375"/>
          <a:ext cx="85838" cy="85837"/>
        </a:xfrm>
        <a:prstGeom prst="ellipse">
          <a:avLst/>
        </a:prstGeom>
        <a:solidFill>
          <a:schemeClr val="accent3">
            <a:hueOff val="938284"/>
            <a:satOff val="34615"/>
            <a:lumOff val="-5091"/>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FA23FA4-456A-4A7F-9466-A7F56B6D5C04}">
      <dsp:nvSpPr>
        <dsp:cNvPr id="0" name=""/>
        <dsp:cNvSpPr/>
      </dsp:nvSpPr>
      <dsp:spPr>
        <a:xfrm>
          <a:off x="1092572" y="753810"/>
          <a:ext cx="869153" cy="869243"/>
        </a:xfrm>
        <a:prstGeom prst="ellipse">
          <a:avLst/>
        </a:prstGeom>
        <a:solidFill>
          <a:schemeClr val="accent3">
            <a:hueOff val="1042538"/>
            <a:satOff val="38462"/>
            <a:lumOff val="-565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DPT Shot #2</a:t>
          </a:r>
        </a:p>
      </dsp:txBody>
      <dsp:txXfrm>
        <a:off x="1219857" y="881108"/>
        <a:ext cx="614583" cy="614647"/>
      </dsp:txXfrm>
    </dsp:sp>
    <dsp:sp modelId="{6393A116-DE6C-4839-BC99-63C151A2BADF}">
      <dsp:nvSpPr>
        <dsp:cNvPr id="0" name=""/>
        <dsp:cNvSpPr/>
      </dsp:nvSpPr>
      <dsp:spPr>
        <a:xfrm>
          <a:off x="1027670" y="679550"/>
          <a:ext cx="171677" cy="171815"/>
        </a:xfrm>
        <a:prstGeom prst="ellipse">
          <a:avLst/>
        </a:prstGeom>
        <a:solidFill>
          <a:schemeClr val="accent3">
            <a:hueOff val="1146792"/>
            <a:satOff val="42308"/>
            <a:lumOff val="-622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BA9FD6E-80D8-4E65-A06C-CCF39FE12702}">
      <dsp:nvSpPr>
        <dsp:cNvPr id="0" name=""/>
        <dsp:cNvSpPr/>
      </dsp:nvSpPr>
      <dsp:spPr>
        <a:xfrm>
          <a:off x="917605" y="588912"/>
          <a:ext cx="85838" cy="85837"/>
        </a:xfrm>
        <a:prstGeom prst="ellipse">
          <a:avLst/>
        </a:prstGeom>
        <a:solidFill>
          <a:schemeClr val="accent3">
            <a:hueOff val="1251046"/>
            <a:satOff val="46154"/>
            <a:lumOff val="-6787"/>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36F2C73-FDEE-482C-BD57-39618ECC192C}">
      <dsp:nvSpPr>
        <dsp:cNvPr id="0" name=""/>
        <dsp:cNvSpPr/>
      </dsp:nvSpPr>
      <dsp:spPr>
        <a:xfrm>
          <a:off x="734263" y="588912"/>
          <a:ext cx="85838" cy="85837"/>
        </a:xfrm>
        <a:prstGeom prst="ellipse">
          <a:avLst/>
        </a:prstGeom>
        <a:solidFill>
          <a:schemeClr val="accent3">
            <a:hueOff val="1355300"/>
            <a:satOff val="50000"/>
            <a:lumOff val="-7353"/>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95D6CD-6A47-466E-A3B4-717895967225}">
      <dsp:nvSpPr>
        <dsp:cNvPr id="0" name=""/>
        <dsp:cNvSpPr/>
      </dsp:nvSpPr>
      <dsp:spPr>
        <a:xfrm>
          <a:off x="550922" y="588912"/>
          <a:ext cx="85838" cy="85837"/>
        </a:xfrm>
        <a:prstGeom prst="ellipse">
          <a:avLst/>
        </a:prstGeom>
        <a:solidFill>
          <a:schemeClr val="accent3">
            <a:hueOff val="1459553"/>
            <a:satOff val="53846"/>
            <a:lumOff val="-791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FBF42C0-D466-4E3F-90EE-908B34DF89EF}">
      <dsp:nvSpPr>
        <dsp:cNvPr id="0" name=""/>
        <dsp:cNvSpPr/>
      </dsp:nvSpPr>
      <dsp:spPr>
        <a:xfrm>
          <a:off x="367580" y="588912"/>
          <a:ext cx="85838" cy="85837"/>
        </a:xfrm>
        <a:prstGeom prst="ellipse">
          <a:avLst/>
        </a:prstGeom>
        <a:solidFill>
          <a:schemeClr val="accent3">
            <a:hueOff val="1563807"/>
            <a:satOff val="57692"/>
            <a:lumOff val="-848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5FF2B7-CE13-4DB4-8D42-6A0F249FD1DE}">
      <dsp:nvSpPr>
        <dsp:cNvPr id="0" name=""/>
        <dsp:cNvSpPr/>
      </dsp:nvSpPr>
      <dsp:spPr>
        <a:xfrm>
          <a:off x="183939" y="588912"/>
          <a:ext cx="85838" cy="85837"/>
        </a:xfrm>
        <a:prstGeom prst="ellipse">
          <a:avLst/>
        </a:prstGeom>
        <a:solidFill>
          <a:schemeClr val="accent3">
            <a:hueOff val="1668061"/>
            <a:satOff val="61538"/>
            <a:lumOff val="-905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A938748-B649-4D34-87AB-21DC64E5B69D}">
      <dsp:nvSpPr>
        <dsp:cNvPr id="0" name=""/>
        <dsp:cNvSpPr/>
      </dsp:nvSpPr>
      <dsp:spPr>
        <a:xfrm>
          <a:off x="598" y="588912"/>
          <a:ext cx="85838" cy="85837"/>
        </a:xfrm>
        <a:prstGeom prst="ellipse">
          <a:avLst/>
        </a:prstGeom>
        <a:solidFill>
          <a:schemeClr val="accent3">
            <a:hueOff val="1772315"/>
            <a:satOff val="65385"/>
            <a:lumOff val="-961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9F32940-C107-4EE9-BC46-816DCE37A561}">
      <dsp:nvSpPr>
        <dsp:cNvPr id="0" name=""/>
        <dsp:cNvSpPr/>
      </dsp:nvSpPr>
      <dsp:spPr>
        <a:xfrm>
          <a:off x="0" y="367401"/>
          <a:ext cx="1006136" cy="220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CVX</a:t>
          </a:r>
          <a:endParaRPr lang="en-US" sz="1400" kern="1200" dirty="0"/>
        </a:p>
      </dsp:txBody>
      <dsp:txXfrm>
        <a:off x="0" y="367401"/>
        <a:ext cx="1006136" cy="220805"/>
      </dsp:txXfrm>
    </dsp:sp>
    <dsp:sp modelId="{07F905E0-D49A-4749-BFFC-A4672F9A360C}">
      <dsp:nvSpPr>
        <dsp:cNvPr id="0" name=""/>
        <dsp:cNvSpPr/>
      </dsp:nvSpPr>
      <dsp:spPr>
        <a:xfrm>
          <a:off x="1027670" y="1518440"/>
          <a:ext cx="171677" cy="171815"/>
        </a:xfrm>
        <a:prstGeom prst="ellipse">
          <a:avLst/>
        </a:prstGeom>
        <a:solidFill>
          <a:schemeClr val="accent3">
            <a:hueOff val="2085076"/>
            <a:satOff val="76923"/>
            <a:lumOff val="-1131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320F519-FC91-4720-9C73-11B45571EE68}">
      <dsp:nvSpPr>
        <dsp:cNvPr id="0" name=""/>
        <dsp:cNvSpPr/>
      </dsp:nvSpPr>
      <dsp:spPr>
        <a:xfrm>
          <a:off x="917605" y="1693361"/>
          <a:ext cx="85838" cy="85837"/>
        </a:xfrm>
        <a:prstGeom prst="ellipse">
          <a:avLst/>
        </a:prstGeom>
        <a:solidFill>
          <a:schemeClr val="accent3">
            <a:hueOff val="2189330"/>
            <a:satOff val="80769"/>
            <a:lumOff val="-1187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0508212-642E-4907-8B4A-13CF1997F6C1}">
      <dsp:nvSpPr>
        <dsp:cNvPr id="0" name=""/>
        <dsp:cNvSpPr/>
      </dsp:nvSpPr>
      <dsp:spPr>
        <a:xfrm>
          <a:off x="734263" y="1693361"/>
          <a:ext cx="85838" cy="85837"/>
        </a:xfrm>
        <a:prstGeom prst="ellipse">
          <a:avLst/>
        </a:prstGeom>
        <a:solidFill>
          <a:schemeClr val="accent3">
            <a:hueOff val="2293584"/>
            <a:satOff val="84615"/>
            <a:lumOff val="-1244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32E549B-9354-4C5A-9E7E-097E657691E6}">
      <dsp:nvSpPr>
        <dsp:cNvPr id="0" name=""/>
        <dsp:cNvSpPr/>
      </dsp:nvSpPr>
      <dsp:spPr>
        <a:xfrm>
          <a:off x="550922" y="1693361"/>
          <a:ext cx="85838" cy="85837"/>
        </a:xfrm>
        <a:prstGeom prst="ellipse">
          <a:avLst/>
        </a:prstGeom>
        <a:solidFill>
          <a:schemeClr val="accent3">
            <a:hueOff val="2397838"/>
            <a:satOff val="88462"/>
            <a:lumOff val="-1300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528E5DE-876E-43DE-B4B8-8143633C5565}">
      <dsp:nvSpPr>
        <dsp:cNvPr id="0" name=""/>
        <dsp:cNvSpPr/>
      </dsp:nvSpPr>
      <dsp:spPr>
        <a:xfrm>
          <a:off x="367580" y="1693361"/>
          <a:ext cx="85838" cy="85837"/>
        </a:xfrm>
        <a:prstGeom prst="ellipse">
          <a:avLst/>
        </a:prstGeom>
        <a:solidFill>
          <a:schemeClr val="accent3">
            <a:hueOff val="2502091"/>
            <a:satOff val="92308"/>
            <a:lumOff val="-1357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1F4E4CF-9222-4102-9BDA-C8715EDD7493}">
      <dsp:nvSpPr>
        <dsp:cNvPr id="0" name=""/>
        <dsp:cNvSpPr/>
      </dsp:nvSpPr>
      <dsp:spPr>
        <a:xfrm>
          <a:off x="183939" y="1693361"/>
          <a:ext cx="85838" cy="85837"/>
        </a:xfrm>
        <a:prstGeom prst="ellipse">
          <a:avLst/>
        </a:prstGeom>
        <a:solidFill>
          <a:schemeClr val="accent3">
            <a:hueOff val="2606345"/>
            <a:satOff val="96154"/>
            <a:lumOff val="-1414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08EBB25-5C43-4BAA-A88C-606DE3999640}">
      <dsp:nvSpPr>
        <dsp:cNvPr id="0" name=""/>
        <dsp:cNvSpPr/>
      </dsp:nvSpPr>
      <dsp:spPr>
        <a:xfrm>
          <a:off x="598" y="1693361"/>
          <a:ext cx="85838" cy="85837"/>
        </a:xfrm>
        <a:prstGeom prst="ellipse">
          <a:avLst/>
        </a:prstGeom>
        <a:solidFill>
          <a:schemeClr val="accent3">
            <a:hueOff val="2710599"/>
            <a:satOff val="100000"/>
            <a:lumOff val="-1470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13DCE8-5E99-4E1E-848F-1ADC13273F6C}">
      <dsp:nvSpPr>
        <dsp:cNvPr id="0" name=""/>
        <dsp:cNvSpPr/>
      </dsp:nvSpPr>
      <dsp:spPr>
        <a:xfrm>
          <a:off x="0" y="1471709"/>
          <a:ext cx="1006136" cy="220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Admin Date</a:t>
          </a:r>
          <a:endParaRPr lang="en-US" sz="1400" kern="1200" dirty="0"/>
        </a:p>
      </dsp:txBody>
      <dsp:txXfrm>
        <a:off x="0" y="1471709"/>
        <a:ext cx="1006136" cy="220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658346" y="994591"/>
          <a:ext cx="78548" cy="7854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BA0213-8F44-4A8B-8F2B-D1F50D4C9E6F}">
      <dsp:nvSpPr>
        <dsp:cNvPr id="0" name=""/>
        <dsp:cNvSpPr/>
      </dsp:nvSpPr>
      <dsp:spPr>
        <a:xfrm>
          <a:off x="2514385" y="994591"/>
          <a:ext cx="78548" cy="78547"/>
        </a:xfrm>
        <a:prstGeom prst="ellipse">
          <a:avLst/>
        </a:prstGeom>
        <a:gradFill rotWithShape="0">
          <a:gsLst>
            <a:gs pos="0">
              <a:schemeClr val="accent4">
                <a:hueOff val="399834"/>
                <a:satOff val="-1845"/>
                <a:lumOff val="68"/>
                <a:alphaOff val="0"/>
                <a:satMod val="103000"/>
                <a:lumMod val="102000"/>
                <a:tint val="94000"/>
              </a:schemeClr>
            </a:gs>
            <a:gs pos="50000">
              <a:schemeClr val="accent4">
                <a:hueOff val="399834"/>
                <a:satOff val="-1845"/>
                <a:lumOff val="68"/>
                <a:alphaOff val="0"/>
                <a:satMod val="110000"/>
                <a:lumMod val="100000"/>
                <a:shade val="100000"/>
              </a:schemeClr>
            </a:gs>
            <a:gs pos="100000">
              <a:schemeClr val="accent4">
                <a:hueOff val="399834"/>
                <a:satOff val="-1845"/>
                <a:lumOff val="68"/>
                <a:alphaOff val="0"/>
                <a:lumMod val="99000"/>
                <a:satMod val="120000"/>
                <a:shade val="78000"/>
              </a:schemeClr>
            </a:gs>
          </a:gsLst>
          <a:lin ang="5400000" scaled="0"/>
        </a:gradFill>
        <a:ln w="6350" cap="flat" cmpd="sng" algn="ctr">
          <a:solidFill>
            <a:schemeClr val="accent4">
              <a:hueOff val="399834"/>
              <a:satOff val="-1845"/>
              <a:lumOff val="6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FEE49C-F030-4905-B07C-05EE54C8AD27}">
      <dsp:nvSpPr>
        <dsp:cNvPr id="0" name=""/>
        <dsp:cNvSpPr/>
      </dsp:nvSpPr>
      <dsp:spPr>
        <a:xfrm>
          <a:off x="2370424" y="994591"/>
          <a:ext cx="78548" cy="78547"/>
        </a:xfrm>
        <a:prstGeom prst="ellipse">
          <a:avLst/>
        </a:prstGeom>
        <a:gradFill rotWithShape="0">
          <a:gsLst>
            <a:gs pos="0">
              <a:schemeClr val="accent4">
                <a:hueOff val="799669"/>
                <a:satOff val="-3690"/>
                <a:lumOff val="136"/>
                <a:alphaOff val="0"/>
                <a:satMod val="103000"/>
                <a:lumMod val="102000"/>
                <a:tint val="94000"/>
              </a:schemeClr>
            </a:gs>
            <a:gs pos="50000">
              <a:schemeClr val="accent4">
                <a:hueOff val="799669"/>
                <a:satOff val="-3690"/>
                <a:lumOff val="136"/>
                <a:alphaOff val="0"/>
                <a:satMod val="110000"/>
                <a:lumMod val="100000"/>
                <a:shade val="100000"/>
              </a:schemeClr>
            </a:gs>
            <a:gs pos="100000">
              <a:schemeClr val="accent4">
                <a:hueOff val="799669"/>
                <a:satOff val="-3690"/>
                <a:lumOff val="136"/>
                <a:alphaOff val="0"/>
                <a:lumMod val="99000"/>
                <a:satMod val="120000"/>
                <a:shade val="78000"/>
              </a:schemeClr>
            </a:gs>
          </a:gsLst>
          <a:lin ang="5400000" scaled="0"/>
        </a:gradFill>
        <a:ln w="6350" cap="flat" cmpd="sng" algn="ctr">
          <a:solidFill>
            <a:schemeClr val="accent4">
              <a:hueOff val="799669"/>
              <a:satOff val="-3690"/>
              <a:lumOff val="13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082BC-5203-4D8C-A81F-F7B68F0CA74A}">
      <dsp:nvSpPr>
        <dsp:cNvPr id="0" name=""/>
        <dsp:cNvSpPr/>
      </dsp:nvSpPr>
      <dsp:spPr>
        <a:xfrm>
          <a:off x="2226737" y="994591"/>
          <a:ext cx="78548" cy="78547"/>
        </a:xfrm>
        <a:prstGeom prst="ellipse">
          <a:avLst/>
        </a:prstGeom>
        <a:gradFill rotWithShape="0">
          <a:gsLst>
            <a:gs pos="0">
              <a:schemeClr val="accent4">
                <a:hueOff val="1199503"/>
                <a:satOff val="-5535"/>
                <a:lumOff val="204"/>
                <a:alphaOff val="0"/>
                <a:satMod val="103000"/>
                <a:lumMod val="102000"/>
                <a:tint val="94000"/>
              </a:schemeClr>
            </a:gs>
            <a:gs pos="50000">
              <a:schemeClr val="accent4">
                <a:hueOff val="1199503"/>
                <a:satOff val="-5535"/>
                <a:lumOff val="204"/>
                <a:alphaOff val="0"/>
                <a:satMod val="110000"/>
                <a:lumMod val="100000"/>
                <a:shade val="100000"/>
              </a:schemeClr>
            </a:gs>
            <a:gs pos="100000">
              <a:schemeClr val="accent4">
                <a:hueOff val="1199503"/>
                <a:satOff val="-5535"/>
                <a:lumOff val="204"/>
                <a:alphaOff val="0"/>
                <a:lumMod val="99000"/>
                <a:satMod val="120000"/>
                <a:shade val="78000"/>
              </a:schemeClr>
            </a:gs>
          </a:gsLst>
          <a:lin ang="5400000" scaled="0"/>
        </a:gradFill>
        <a:ln w="6350" cap="flat" cmpd="sng" algn="ctr">
          <a:solidFill>
            <a:schemeClr val="accent4">
              <a:hueOff val="1199503"/>
              <a:satOff val="-5535"/>
              <a:lumOff val="2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BBEC97-9AAF-484D-BDA9-3A889BBB9524}">
      <dsp:nvSpPr>
        <dsp:cNvPr id="0" name=""/>
        <dsp:cNvSpPr/>
      </dsp:nvSpPr>
      <dsp:spPr>
        <a:xfrm>
          <a:off x="2082777" y="994591"/>
          <a:ext cx="78548" cy="78547"/>
        </a:xfrm>
        <a:prstGeom prst="ellipse">
          <a:avLst/>
        </a:prstGeom>
        <a:gradFill rotWithShape="0">
          <a:gsLst>
            <a:gs pos="0">
              <a:schemeClr val="accent4">
                <a:hueOff val="1599337"/>
                <a:satOff val="-7380"/>
                <a:lumOff val="272"/>
                <a:alphaOff val="0"/>
                <a:satMod val="103000"/>
                <a:lumMod val="102000"/>
                <a:tint val="94000"/>
              </a:schemeClr>
            </a:gs>
            <a:gs pos="50000">
              <a:schemeClr val="accent4">
                <a:hueOff val="1599337"/>
                <a:satOff val="-7380"/>
                <a:lumOff val="272"/>
                <a:alphaOff val="0"/>
                <a:satMod val="110000"/>
                <a:lumMod val="100000"/>
                <a:shade val="100000"/>
              </a:schemeClr>
            </a:gs>
            <a:gs pos="100000">
              <a:schemeClr val="accent4">
                <a:hueOff val="1599337"/>
                <a:satOff val="-7380"/>
                <a:lumOff val="272"/>
                <a:alphaOff val="0"/>
                <a:lumMod val="99000"/>
                <a:satMod val="120000"/>
                <a:shade val="78000"/>
              </a:schemeClr>
            </a:gs>
          </a:gsLst>
          <a:lin ang="5400000" scaled="0"/>
        </a:gradFill>
        <a:ln w="6350" cap="flat" cmpd="sng" algn="ctr">
          <a:solidFill>
            <a:schemeClr val="accent4">
              <a:hueOff val="1599337"/>
              <a:satOff val="-7380"/>
              <a:lumOff val="27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BD9C88-0757-4A42-9B55-EAC043027F00}">
      <dsp:nvSpPr>
        <dsp:cNvPr id="0" name=""/>
        <dsp:cNvSpPr/>
      </dsp:nvSpPr>
      <dsp:spPr>
        <a:xfrm>
          <a:off x="1860267" y="955317"/>
          <a:ext cx="157097" cy="157224"/>
        </a:xfrm>
        <a:prstGeom prst="ellipse">
          <a:avLst/>
        </a:prstGeom>
        <a:gradFill rotWithShape="0">
          <a:gsLst>
            <a:gs pos="0">
              <a:schemeClr val="accent4">
                <a:hueOff val="1999172"/>
                <a:satOff val="-9225"/>
                <a:lumOff val="339"/>
                <a:alphaOff val="0"/>
                <a:satMod val="103000"/>
                <a:lumMod val="102000"/>
                <a:tint val="94000"/>
              </a:schemeClr>
            </a:gs>
            <a:gs pos="50000">
              <a:schemeClr val="accent4">
                <a:hueOff val="1999172"/>
                <a:satOff val="-9225"/>
                <a:lumOff val="339"/>
                <a:alphaOff val="0"/>
                <a:satMod val="110000"/>
                <a:lumMod val="100000"/>
                <a:shade val="100000"/>
              </a:schemeClr>
            </a:gs>
            <a:gs pos="100000">
              <a:schemeClr val="accent4">
                <a:hueOff val="1999172"/>
                <a:satOff val="-9225"/>
                <a:lumOff val="339"/>
                <a:alphaOff val="0"/>
                <a:lumMod val="99000"/>
                <a:satMod val="120000"/>
                <a:shade val="78000"/>
              </a:schemeClr>
            </a:gs>
          </a:gsLst>
          <a:lin ang="5400000" scaled="0"/>
        </a:gradFill>
        <a:ln w="6350" cap="flat" cmpd="sng" algn="ctr">
          <a:solidFill>
            <a:schemeClr val="accent4">
              <a:hueOff val="1999172"/>
              <a:satOff val="-9225"/>
              <a:lumOff val="3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66FD4B-CB73-4FE9-A85C-C88BC212799B}">
      <dsp:nvSpPr>
        <dsp:cNvPr id="0" name=""/>
        <dsp:cNvSpPr/>
      </dsp:nvSpPr>
      <dsp:spPr>
        <a:xfrm>
          <a:off x="2530259" y="832328"/>
          <a:ext cx="78548" cy="78547"/>
        </a:xfrm>
        <a:prstGeom prst="ellipse">
          <a:avLst/>
        </a:prstGeom>
        <a:gradFill rotWithShape="0">
          <a:gsLst>
            <a:gs pos="0">
              <a:schemeClr val="accent4">
                <a:hueOff val="2399006"/>
                <a:satOff val="-11070"/>
                <a:lumOff val="407"/>
                <a:alphaOff val="0"/>
                <a:satMod val="103000"/>
                <a:lumMod val="102000"/>
                <a:tint val="94000"/>
              </a:schemeClr>
            </a:gs>
            <a:gs pos="50000">
              <a:schemeClr val="accent4">
                <a:hueOff val="2399006"/>
                <a:satOff val="-11070"/>
                <a:lumOff val="407"/>
                <a:alphaOff val="0"/>
                <a:satMod val="110000"/>
                <a:lumMod val="100000"/>
                <a:shade val="100000"/>
              </a:schemeClr>
            </a:gs>
            <a:gs pos="100000">
              <a:schemeClr val="accent4">
                <a:hueOff val="2399006"/>
                <a:satOff val="-11070"/>
                <a:lumOff val="407"/>
                <a:alphaOff val="0"/>
                <a:lumMod val="99000"/>
                <a:satMod val="120000"/>
                <a:shade val="78000"/>
              </a:schemeClr>
            </a:gs>
          </a:gsLst>
          <a:lin ang="5400000" scaled="0"/>
        </a:gradFill>
        <a:ln w="6350" cap="flat" cmpd="sng" algn="ctr">
          <a:solidFill>
            <a:schemeClr val="accent4">
              <a:hueOff val="2399006"/>
              <a:satOff val="-11070"/>
              <a:lumOff val="40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B79B8D-817B-4865-9CCD-071BE9EC7801}">
      <dsp:nvSpPr>
        <dsp:cNvPr id="0" name=""/>
        <dsp:cNvSpPr/>
      </dsp:nvSpPr>
      <dsp:spPr>
        <a:xfrm>
          <a:off x="2530259" y="1158017"/>
          <a:ext cx="78548" cy="78547"/>
        </a:xfrm>
        <a:prstGeom prst="ellipse">
          <a:avLst/>
        </a:prstGeom>
        <a:gradFill rotWithShape="0">
          <a:gsLst>
            <a:gs pos="0">
              <a:schemeClr val="accent4">
                <a:hueOff val="2798840"/>
                <a:satOff val="-12914"/>
                <a:lumOff val="475"/>
                <a:alphaOff val="0"/>
                <a:satMod val="103000"/>
                <a:lumMod val="102000"/>
                <a:tint val="94000"/>
              </a:schemeClr>
            </a:gs>
            <a:gs pos="50000">
              <a:schemeClr val="accent4">
                <a:hueOff val="2798840"/>
                <a:satOff val="-12914"/>
                <a:lumOff val="475"/>
                <a:alphaOff val="0"/>
                <a:satMod val="110000"/>
                <a:lumMod val="100000"/>
                <a:shade val="100000"/>
              </a:schemeClr>
            </a:gs>
            <a:gs pos="100000">
              <a:schemeClr val="accent4">
                <a:hueOff val="2798840"/>
                <a:satOff val="-12914"/>
                <a:lumOff val="475"/>
                <a:alphaOff val="0"/>
                <a:lumMod val="99000"/>
                <a:satMod val="120000"/>
                <a:shade val="78000"/>
              </a:schemeClr>
            </a:gs>
          </a:gsLst>
          <a:lin ang="5400000" scaled="0"/>
        </a:gradFill>
        <a:ln w="6350" cap="flat" cmpd="sng" algn="ctr">
          <a:solidFill>
            <a:schemeClr val="accent4">
              <a:hueOff val="2798840"/>
              <a:satOff val="-12914"/>
              <a:lumOff val="47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99E32-6BA2-439A-9263-71F231A0BD5A}">
      <dsp:nvSpPr>
        <dsp:cNvPr id="0" name=""/>
        <dsp:cNvSpPr/>
      </dsp:nvSpPr>
      <dsp:spPr>
        <a:xfrm>
          <a:off x="2600323" y="902866"/>
          <a:ext cx="78548" cy="78547"/>
        </a:xfrm>
        <a:prstGeom prst="ellipse">
          <a:avLst/>
        </a:prstGeom>
        <a:gradFill rotWithShape="0">
          <a:gsLst>
            <a:gs pos="0">
              <a:schemeClr val="accent4">
                <a:hueOff val="3198675"/>
                <a:satOff val="-14759"/>
                <a:lumOff val="543"/>
                <a:alphaOff val="0"/>
                <a:satMod val="103000"/>
                <a:lumMod val="102000"/>
                <a:tint val="94000"/>
              </a:schemeClr>
            </a:gs>
            <a:gs pos="50000">
              <a:schemeClr val="accent4">
                <a:hueOff val="3198675"/>
                <a:satOff val="-14759"/>
                <a:lumOff val="543"/>
                <a:alphaOff val="0"/>
                <a:satMod val="110000"/>
                <a:lumMod val="100000"/>
                <a:shade val="100000"/>
              </a:schemeClr>
            </a:gs>
            <a:gs pos="100000">
              <a:schemeClr val="accent4">
                <a:hueOff val="3198675"/>
                <a:satOff val="-14759"/>
                <a:lumOff val="543"/>
                <a:alphaOff val="0"/>
                <a:lumMod val="99000"/>
                <a:satMod val="120000"/>
                <a:shade val="78000"/>
              </a:schemeClr>
            </a:gs>
          </a:gsLst>
          <a:lin ang="5400000" scaled="0"/>
        </a:gradFill>
        <a:ln w="6350" cap="flat" cmpd="sng" algn="ctr">
          <a:solidFill>
            <a:schemeClr val="accent4">
              <a:hueOff val="3198675"/>
              <a:satOff val="-14759"/>
              <a:lumOff val="5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2AB68D-F26B-4B61-9351-471AE5E0562F}">
      <dsp:nvSpPr>
        <dsp:cNvPr id="0" name=""/>
        <dsp:cNvSpPr/>
      </dsp:nvSpPr>
      <dsp:spPr>
        <a:xfrm>
          <a:off x="2604976" y="1087867"/>
          <a:ext cx="78548" cy="78547"/>
        </a:xfrm>
        <a:prstGeom prst="ellipse">
          <a:avLst/>
        </a:prstGeom>
        <a:gradFill rotWithShape="0">
          <a:gsLst>
            <a:gs pos="0">
              <a:schemeClr val="accent4">
                <a:hueOff val="3598509"/>
                <a:satOff val="-16604"/>
                <a:lumOff val="611"/>
                <a:alphaOff val="0"/>
                <a:satMod val="103000"/>
                <a:lumMod val="102000"/>
                <a:tint val="94000"/>
              </a:schemeClr>
            </a:gs>
            <a:gs pos="50000">
              <a:schemeClr val="accent4">
                <a:hueOff val="3598509"/>
                <a:satOff val="-16604"/>
                <a:lumOff val="611"/>
                <a:alphaOff val="0"/>
                <a:satMod val="110000"/>
                <a:lumMod val="100000"/>
                <a:shade val="100000"/>
              </a:schemeClr>
            </a:gs>
            <a:gs pos="100000">
              <a:schemeClr val="accent4">
                <a:hueOff val="3598509"/>
                <a:satOff val="-16604"/>
                <a:lumOff val="611"/>
                <a:alphaOff val="0"/>
                <a:lumMod val="99000"/>
                <a:satMod val="120000"/>
                <a:shade val="78000"/>
              </a:schemeClr>
            </a:gs>
          </a:gsLst>
          <a:lin ang="5400000" scaled="0"/>
        </a:gradFill>
        <a:ln w="6350" cap="flat" cmpd="sng" algn="ctr">
          <a:solidFill>
            <a:schemeClr val="accent4">
              <a:hueOff val="3598509"/>
              <a:satOff val="-16604"/>
              <a:lumOff val="61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A23FA4-456A-4A7F-9466-A7F56B6D5C04}">
      <dsp:nvSpPr>
        <dsp:cNvPr id="0" name=""/>
        <dsp:cNvSpPr/>
      </dsp:nvSpPr>
      <dsp:spPr>
        <a:xfrm>
          <a:off x="999787" y="636218"/>
          <a:ext cx="795341" cy="795424"/>
        </a:xfrm>
        <a:prstGeom prst="ellipse">
          <a:avLst/>
        </a:prstGeom>
        <a:gradFill rotWithShape="0">
          <a:gsLst>
            <a:gs pos="0">
              <a:schemeClr val="accent4">
                <a:hueOff val="3998343"/>
                <a:satOff val="-18449"/>
                <a:lumOff val="679"/>
                <a:alphaOff val="0"/>
                <a:satMod val="103000"/>
                <a:lumMod val="102000"/>
                <a:tint val="94000"/>
              </a:schemeClr>
            </a:gs>
            <a:gs pos="50000">
              <a:schemeClr val="accent4">
                <a:hueOff val="3998343"/>
                <a:satOff val="-18449"/>
                <a:lumOff val="679"/>
                <a:alphaOff val="0"/>
                <a:satMod val="110000"/>
                <a:lumMod val="100000"/>
                <a:shade val="100000"/>
              </a:schemeClr>
            </a:gs>
            <a:gs pos="100000">
              <a:schemeClr val="accent4">
                <a:hueOff val="3998343"/>
                <a:satOff val="-18449"/>
                <a:lumOff val="679"/>
                <a:alphaOff val="0"/>
                <a:lumMod val="99000"/>
                <a:satMod val="120000"/>
                <a:shade val="78000"/>
              </a:schemeClr>
            </a:gs>
          </a:gsLst>
          <a:lin ang="5400000" scaled="0"/>
        </a:gradFill>
        <a:ln w="6350" cap="flat" cmpd="sng" algn="ctr">
          <a:solidFill>
            <a:schemeClr val="accent4">
              <a:hueOff val="3998343"/>
              <a:satOff val="-18449"/>
              <a:lumOff val="67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DPT Shot</a:t>
          </a:r>
        </a:p>
        <a:p>
          <a:pPr lvl="0" algn="ctr" defTabSz="488950">
            <a:lnSpc>
              <a:spcPct val="90000"/>
            </a:lnSpc>
            <a:spcBef>
              <a:spcPct val="0"/>
            </a:spcBef>
            <a:spcAft>
              <a:spcPct val="35000"/>
            </a:spcAft>
          </a:pPr>
          <a:r>
            <a:rPr lang="en-US" sz="1100" kern="1200" dirty="0" smtClean="0"/>
            <a:t>Admin Date</a:t>
          </a:r>
          <a:endParaRPr lang="en-US" sz="1100" kern="1200" dirty="0"/>
        </a:p>
      </dsp:txBody>
      <dsp:txXfrm>
        <a:off x="1116262" y="752705"/>
        <a:ext cx="562391" cy="562450"/>
      </dsp:txXfrm>
    </dsp:sp>
    <dsp:sp modelId="{6393A116-DE6C-4839-BC99-63C151A2BADF}">
      <dsp:nvSpPr>
        <dsp:cNvPr id="0" name=""/>
        <dsp:cNvSpPr/>
      </dsp:nvSpPr>
      <dsp:spPr>
        <a:xfrm>
          <a:off x="940397" y="568263"/>
          <a:ext cx="157097" cy="157224"/>
        </a:xfrm>
        <a:prstGeom prst="ellipse">
          <a:avLst/>
        </a:prstGeom>
        <a:gradFill rotWithShape="0">
          <a:gsLst>
            <a:gs pos="0">
              <a:schemeClr val="accent4">
                <a:hueOff val="4398177"/>
                <a:satOff val="-20294"/>
                <a:lumOff val="747"/>
                <a:alphaOff val="0"/>
                <a:satMod val="103000"/>
                <a:lumMod val="102000"/>
                <a:tint val="94000"/>
              </a:schemeClr>
            </a:gs>
            <a:gs pos="50000">
              <a:schemeClr val="accent4">
                <a:hueOff val="4398177"/>
                <a:satOff val="-20294"/>
                <a:lumOff val="747"/>
                <a:alphaOff val="0"/>
                <a:satMod val="110000"/>
                <a:lumMod val="100000"/>
                <a:shade val="100000"/>
              </a:schemeClr>
            </a:gs>
            <a:gs pos="100000">
              <a:schemeClr val="accent4">
                <a:hueOff val="4398177"/>
                <a:satOff val="-20294"/>
                <a:lumOff val="747"/>
                <a:alphaOff val="0"/>
                <a:lumMod val="99000"/>
                <a:satMod val="120000"/>
                <a:shade val="78000"/>
              </a:schemeClr>
            </a:gs>
          </a:gsLst>
          <a:lin ang="5400000" scaled="0"/>
        </a:gradFill>
        <a:ln w="6350" cap="flat" cmpd="sng" algn="ctr">
          <a:solidFill>
            <a:schemeClr val="accent4">
              <a:hueOff val="4398177"/>
              <a:satOff val="-20294"/>
              <a:lumOff val="74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A9FD6E-80D8-4E65-A06C-CCF39FE12702}">
      <dsp:nvSpPr>
        <dsp:cNvPr id="0" name=""/>
        <dsp:cNvSpPr/>
      </dsp:nvSpPr>
      <dsp:spPr>
        <a:xfrm>
          <a:off x="839679" y="485323"/>
          <a:ext cx="78548" cy="78547"/>
        </a:xfrm>
        <a:prstGeom prst="ellipse">
          <a:avLst/>
        </a:prstGeom>
        <a:gradFill rotWithShape="0">
          <a:gsLst>
            <a:gs pos="0">
              <a:schemeClr val="accent4">
                <a:hueOff val="4798012"/>
                <a:satOff val="-22139"/>
                <a:lumOff val="815"/>
                <a:alphaOff val="0"/>
                <a:satMod val="103000"/>
                <a:lumMod val="102000"/>
                <a:tint val="94000"/>
              </a:schemeClr>
            </a:gs>
            <a:gs pos="50000">
              <a:schemeClr val="accent4">
                <a:hueOff val="4798012"/>
                <a:satOff val="-22139"/>
                <a:lumOff val="815"/>
                <a:alphaOff val="0"/>
                <a:satMod val="110000"/>
                <a:lumMod val="100000"/>
                <a:shade val="100000"/>
              </a:schemeClr>
            </a:gs>
            <a:gs pos="100000">
              <a:schemeClr val="accent4">
                <a:hueOff val="4798012"/>
                <a:satOff val="-22139"/>
                <a:lumOff val="815"/>
                <a:alphaOff val="0"/>
                <a:lumMod val="99000"/>
                <a:satMod val="120000"/>
                <a:shade val="78000"/>
              </a:schemeClr>
            </a:gs>
          </a:gsLst>
          <a:lin ang="5400000" scaled="0"/>
        </a:gradFill>
        <a:ln w="6350" cap="flat" cmpd="sng" algn="ctr">
          <a:solidFill>
            <a:schemeClr val="accent4">
              <a:hueOff val="4798012"/>
              <a:satOff val="-22139"/>
              <a:lumOff val="81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F2C73-FDEE-482C-BD57-39618ECC192C}">
      <dsp:nvSpPr>
        <dsp:cNvPr id="0" name=""/>
        <dsp:cNvSpPr/>
      </dsp:nvSpPr>
      <dsp:spPr>
        <a:xfrm>
          <a:off x="671907" y="485323"/>
          <a:ext cx="78548" cy="78547"/>
        </a:xfrm>
        <a:prstGeom prst="ellipse">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w="6350" cap="flat" cmpd="sng" algn="ctr">
          <a:solidFill>
            <a:schemeClr val="accent4">
              <a:hueOff val="5197846"/>
              <a:satOff val="-23984"/>
              <a:lumOff val="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5D6CD-6A47-466E-A3B4-717895967225}">
      <dsp:nvSpPr>
        <dsp:cNvPr id="0" name=""/>
        <dsp:cNvSpPr/>
      </dsp:nvSpPr>
      <dsp:spPr>
        <a:xfrm>
          <a:off x="504136" y="485323"/>
          <a:ext cx="78548" cy="78547"/>
        </a:xfrm>
        <a:prstGeom prst="ellipse">
          <a:avLst/>
        </a:prstGeom>
        <a:gradFill rotWithShape="0">
          <a:gsLst>
            <a:gs pos="0">
              <a:schemeClr val="accent4">
                <a:hueOff val="5597681"/>
                <a:satOff val="-25829"/>
                <a:lumOff val="950"/>
                <a:alphaOff val="0"/>
                <a:satMod val="103000"/>
                <a:lumMod val="102000"/>
                <a:tint val="94000"/>
              </a:schemeClr>
            </a:gs>
            <a:gs pos="50000">
              <a:schemeClr val="accent4">
                <a:hueOff val="5597681"/>
                <a:satOff val="-25829"/>
                <a:lumOff val="950"/>
                <a:alphaOff val="0"/>
                <a:satMod val="110000"/>
                <a:lumMod val="100000"/>
                <a:shade val="100000"/>
              </a:schemeClr>
            </a:gs>
            <a:gs pos="100000">
              <a:schemeClr val="accent4">
                <a:hueOff val="5597681"/>
                <a:satOff val="-25829"/>
                <a:lumOff val="950"/>
                <a:alphaOff val="0"/>
                <a:lumMod val="99000"/>
                <a:satMod val="120000"/>
                <a:shade val="78000"/>
              </a:schemeClr>
            </a:gs>
          </a:gsLst>
          <a:lin ang="5400000" scaled="0"/>
        </a:gradFill>
        <a:ln w="6350" cap="flat" cmpd="sng" algn="ctr">
          <a:solidFill>
            <a:schemeClr val="accent4">
              <a:hueOff val="5597681"/>
              <a:satOff val="-25829"/>
              <a:lumOff val="95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BF42C0-D466-4E3F-90EE-908B34DF89EF}">
      <dsp:nvSpPr>
        <dsp:cNvPr id="0" name=""/>
        <dsp:cNvSpPr/>
      </dsp:nvSpPr>
      <dsp:spPr>
        <a:xfrm>
          <a:off x="336364" y="485323"/>
          <a:ext cx="78548" cy="78547"/>
        </a:xfrm>
        <a:prstGeom prst="ellipse">
          <a:avLst/>
        </a:prstGeom>
        <a:gradFill rotWithShape="0">
          <a:gsLst>
            <a:gs pos="0">
              <a:schemeClr val="accent4">
                <a:hueOff val="5997515"/>
                <a:satOff val="-27674"/>
                <a:lumOff val="1018"/>
                <a:alphaOff val="0"/>
                <a:satMod val="103000"/>
                <a:lumMod val="102000"/>
                <a:tint val="94000"/>
              </a:schemeClr>
            </a:gs>
            <a:gs pos="50000">
              <a:schemeClr val="accent4">
                <a:hueOff val="5997515"/>
                <a:satOff val="-27674"/>
                <a:lumOff val="1018"/>
                <a:alphaOff val="0"/>
                <a:satMod val="110000"/>
                <a:lumMod val="100000"/>
                <a:shade val="100000"/>
              </a:schemeClr>
            </a:gs>
            <a:gs pos="100000">
              <a:schemeClr val="accent4">
                <a:hueOff val="5997515"/>
                <a:satOff val="-27674"/>
                <a:lumOff val="1018"/>
                <a:alphaOff val="0"/>
                <a:lumMod val="99000"/>
                <a:satMod val="120000"/>
                <a:shade val="78000"/>
              </a:schemeClr>
            </a:gs>
          </a:gsLst>
          <a:lin ang="5400000" scaled="0"/>
        </a:gradFill>
        <a:ln w="6350" cap="flat" cmpd="sng" algn="ctr">
          <a:solidFill>
            <a:schemeClr val="accent4">
              <a:hueOff val="5997515"/>
              <a:satOff val="-27674"/>
              <a:lumOff val="101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5FF2B7-CE13-4DB4-8D42-6A0F249FD1DE}">
      <dsp:nvSpPr>
        <dsp:cNvPr id="0" name=""/>
        <dsp:cNvSpPr/>
      </dsp:nvSpPr>
      <dsp:spPr>
        <a:xfrm>
          <a:off x="168319" y="485323"/>
          <a:ext cx="78548" cy="78547"/>
        </a:xfrm>
        <a:prstGeom prst="ellipse">
          <a:avLst/>
        </a:prstGeom>
        <a:gradFill rotWithShape="0">
          <a:gsLst>
            <a:gs pos="0">
              <a:schemeClr val="accent4">
                <a:hueOff val="6397349"/>
                <a:satOff val="-29519"/>
                <a:lumOff val="1086"/>
                <a:alphaOff val="0"/>
                <a:satMod val="103000"/>
                <a:lumMod val="102000"/>
                <a:tint val="94000"/>
              </a:schemeClr>
            </a:gs>
            <a:gs pos="50000">
              <a:schemeClr val="accent4">
                <a:hueOff val="6397349"/>
                <a:satOff val="-29519"/>
                <a:lumOff val="1086"/>
                <a:alphaOff val="0"/>
                <a:satMod val="110000"/>
                <a:lumMod val="100000"/>
                <a:shade val="100000"/>
              </a:schemeClr>
            </a:gs>
            <a:gs pos="100000">
              <a:schemeClr val="accent4">
                <a:hueOff val="6397349"/>
                <a:satOff val="-29519"/>
                <a:lumOff val="1086"/>
                <a:alphaOff val="0"/>
                <a:lumMod val="99000"/>
                <a:satMod val="120000"/>
                <a:shade val="78000"/>
              </a:schemeClr>
            </a:gs>
          </a:gsLst>
          <a:lin ang="5400000" scaled="0"/>
        </a:gradFill>
        <a:ln w="6350" cap="flat" cmpd="sng" algn="ctr">
          <a:solidFill>
            <a:schemeClr val="accent4">
              <a:hueOff val="6397349"/>
              <a:satOff val="-29519"/>
              <a:lumOff val="108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938748-B649-4D34-87AB-21DC64E5B69D}">
      <dsp:nvSpPr>
        <dsp:cNvPr id="0" name=""/>
        <dsp:cNvSpPr/>
      </dsp:nvSpPr>
      <dsp:spPr>
        <a:xfrm>
          <a:off x="547" y="485323"/>
          <a:ext cx="78548" cy="78547"/>
        </a:xfrm>
        <a:prstGeom prst="ellipse">
          <a:avLst/>
        </a:prstGeom>
        <a:gradFill rotWithShape="0">
          <a:gsLst>
            <a:gs pos="0">
              <a:schemeClr val="accent4">
                <a:hueOff val="6797183"/>
                <a:satOff val="-31364"/>
                <a:lumOff val="1154"/>
                <a:alphaOff val="0"/>
                <a:satMod val="103000"/>
                <a:lumMod val="102000"/>
                <a:tint val="94000"/>
              </a:schemeClr>
            </a:gs>
            <a:gs pos="50000">
              <a:schemeClr val="accent4">
                <a:hueOff val="6797183"/>
                <a:satOff val="-31364"/>
                <a:lumOff val="1154"/>
                <a:alphaOff val="0"/>
                <a:satMod val="110000"/>
                <a:lumMod val="100000"/>
                <a:shade val="100000"/>
              </a:schemeClr>
            </a:gs>
            <a:gs pos="100000">
              <a:schemeClr val="accent4">
                <a:hueOff val="6797183"/>
                <a:satOff val="-31364"/>
                <a:lumOff val="1154"/>
                <a:alphaOff val="0"/>
                <a:lumMod val="99000"/>
                <a:satMod val="120000"/>
                <a:shade val="78000"/>
              </a:schemeClr>
            </a:gs>
          </a:gsLst>
          <a:lin ang="5400000" scaled="0"/>
        </a:gradFill>
        <a:ln w="6350" cap="flat" cmpd="sng" algn="ctr">
          <a:solidFill>
            <a:schemeClr val="accent4">
              <a:hueOff val="6797183"/>
              <a:satOff val="-31364"/>
              <a:lumOff val="115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32940-C107-4EE9-BC46-816DCE37A561}">
      <dsp:nvSpPr>
        <dsp:cNvPr id="0" name=""/>
        <dsp:cNvSpPr/>
      </dsp:nvSpPr>
      <dsp:spPr>
        <a:xfrm>
          <a:off x="0" y="282624"/>
          <a:ext cx="920691" cy="20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Expiration Date</a:t>
          </a:r>
          <a:endParaRPr lang="en-US" sz="1100" kern="1200" dirty="0"/>
        </a:p>
      </dsp:txBody>
      <dsp:txXfrm>
        <a:off x="0" y="282624"/>
        <a:ext cx="920691" cy="202053"/>
      </dsp:txXfrm>
    </dsp:sp>
    <dsp:sp modelId="{C50D4C81-F60B-44BF-9908-8E9C006B7223}">
      <dsp:nvSpPr>
        <dsp:cNvPr id="0" name=""/>
        <dsp:cNvSpPr/>
      </dsp:nvSpPr>
      <dsp:spPr>
        <a:xfrm>
          <a:off x="940397" y="1335912"/>
          <a:ext cx="157097" cy="157224"/>
        </a:xfrm>
        <a:prstGeom prst="ellipse">
          <a:avLst/>
        </a:prstGeom>
        <a:gradFill rotWithShape="0">
          <a:gsLst>
            <a:gs pos="0">
              <a:schemeClr val="accent4">
                <a:hueOff val="7996686"/>
                <a:satOff val="-36898"/>
                <a:lumOff val="1358"/>
                <a:alphaOff val="0"/>
                <a:satMod val="103000"/>
                <a:lumMod val="102000"/>
                <a:tint val="94000"/>
              </a:schemeClr>
            </a:gs>
            <a:gs pos="50000">
              <a:schemeClr val="accent4">
                <a:hueOff val="7996686"/>
                <a:satOff val="-36898"/>
                <a:lumOff val="1358"/>
                <a:alphaOff val="0"/>
                <a:satMod val="110000"/>
                <a:lumMod val="100000"/>
                <a:shade val="100000"/>
              </a:schemeClr>
            </a:gs>
            <a:gs pos="100000">
              <a:schemeClr val="accent4">
                <a:hueOff val="7996686"/>
                <a:satOff val="-36898"/>
                <a:lumOff val="1358"/>
                <a:alphaOff val="0"/>
                <a:lumMod val="99000"/>
                <a:satMod val="120000"/>
                <a:shade val="78000"/>
              </a:schemeClr>
            </a:gs>
          </a:gsLst>
          <a:lin ang="5400000" scaled="0"/>
        </a:gradFill>
        <a:ln w="6350" cap="flat" cmpd="sng" algn="ctr">
          <a:solidFill>
            <a:schemeClr val="accent4">
              <a:hueOff val="7996686"/>
              <a:satOff val="-36898"/>
              <a:lumOff val="135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AB8A884-C840-4883-B67E-897E46269737}">
      <dsp:nvSpPr>
        <dsp:cNvPr id="0" name=""/>
        <dsp:cNvSpPr/>
      </dsp:nvSpPr>
      <dsp:spPr>
        <a:xfrm>
          <a:off x="839679" y="1495978"/>
          <a:ext cx="78548" cy="78547"/>
        </a:xfrm>
        <a:prstGeom prst="ellipse">
          <a:avLst/>
        </a:prstGeom>
        <a:gradFill rotWithShape="0">
          <a:gsLst>
            <a:gs pos="0">
              <a:schemeClr val="accent4">
                <a:hueOff val="8396520"/>
                <a:satOff val="-38743"/>
                <a:lumOff val="1426"/>
                <a:alphaOff val="0"/>
                <a:satMod val="103000"/>
                <a:lumMod val="102000"/>
                <a:tint val="94000"/>
              </a:schemeClr>
            </a:gs>
            <a:gs pos="50000">
              <a:schemeClr val="accent4">
                <a:hueOff val="8396520"/>
                <a:satOff val="-38743"/>
                <a:lumOff val="1426"/>
                <a:alphaOff val="0"/>
                <a:satMod val="110000"/>
                <a:lumMod val="100000"/>
                <a:shade val="100000"/>
              </a:schemeClr>
            </a:gs>
            <a:gs pos="100000">
              <a:schemeClr val="accent4">
                <a:hueOff val="8396520"/>
                <a:satOff val="-38743"/>
                <a:lumOff val="1426"/>
                <a:alphaOff val="0"/>
                <a:lumMod val="99000"/>
                <a:satMod val="120000"/>
                <a:shade val="78000"/>
              </a:schemeClr>
            </a:gs>
          </a:gsLst>
          <a:lin ang="5400000" scaled="0"/>
        </a:gradFill>
        <a:ln w="6350" cap="flat" cmpd="sng" algn="ctr">
          <a:solidFill>
            <a:schemeClr val="accent4">
              <a:hueOff val="8396520"/>
              <a:satOff val="-38743"/>
              <a:lumOff val="14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733AEB2-B9D8-494E-91F8-6B7D55AFCE31}">
      <dsp:nvSpPr>
        <dsp:cNvPr id="0" name=""/>
        <dsp:cNvSpPr/>
      </dsp:nvSpPr>
      <dsp:spPr>
        <a:xfrm>
          <a:off x="671907" y="1495978"/>
          <a:ext cx="78548" cy="78547"/>
        </a:xfrm>
        <a:prstGeom prst="ellipse">
          <a:avLst/>
        </a:prstGeom>
        <a:gradFill rotWithShape="0">
          <a:gsLst>
            <a:gs pos="0">
              <a:schemeClr val="accent4">
                <a:hueOff val="8796355"/>
                <a:satOff val="-40588"/>
                <a:lumOff val="1493"/>
                <a:alphaOff val="0"/>
                <a:satMod val="103000"/>
                <a:lumMod val="102000"/>
                <a:tint val="94000"/>
              </a:schemeClr>
            </a:gs>
            <a:gs pos="50000">
              <a:schemeClr val="accent4">
                <a:hueOff val="8796355"/>
                <a:satOff val="-40588"/>
                <a:lumOff val="1493"/>
                <a:alphaOff val="0"/>
                <a:satMod val="110000"/>
                <a:lumMod val="100000"/>
                <a:shade val="100000"/>
              </a:schemeClr>
            </a:gs>
            <a:gs pos="100000">
              <a:schemeClr val="accent4">
                <a:hueOff val="8796355"/>
                <a:satOff val="-40588"/>
                <a:lumOff val="1493"/>
                <a:alphaOff val="0"/>
                <a:lumMod val="99000"/>
                <a:satMod val="120000"/>
                <a:shade val="78000"/>
              </a:schemeClr>
            </a:gs>
          </a:gsLst>
          <a:lin ang="5400000" scaled="0"/>
        </a:gradFill>
        <a:ln w="6350" cap="flat" cmpd="sng" algn="ctr">
          <a:solidFill>
            <a:schemeClr val="accent4">
              <a:hueOff val="8796355"/>
              <a:satOff val="-40588"/>
              <a:lumOff val="149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416C880-3131-4944-9059-2E1D39363C1E}">
      <dsp:nvSpPr>
        <dsp:cNvPr id="0" name=""/>
        <dsp:cNvSpPr/>
      </dsp:nvSpPr>
      <dsp:spPr>
        <a:xfrm>
          <a:off x="504136" y="1495978"/>
          <a:ext cx="78548" cy="78547"/>
        </a:xfrm>
        <a:prstGeom prst="ellipse">
          <a:avLst/>
        </a:prstGeom>
        <a:gradFill rotWithShape="0">
          <a:gsLst>
            <a:gs pos="0">
              <a:schemeClr val="accent4">
                <a:hueOff val="9196189"/>
                <a:satOff val="-42433"/>
                <a:lumOff val="1561"/>
                <a:alphaOff val="0"/>
                <a:satMod val="103000"/>
                <a:lumMod val="102000"/>
                <a:tint val="94000"/>
              </a:schemeClr>
            </a:gs>
            <a:gs pos="50000">
              <a:schemeClr val="accent4">
                <a:hueOff val="9196189"/>
                <a:satOff val="-42433"/>
                <a:lumOff val="1561"/>
                <a:alphaOff val="0"/>
                <a:satMod val="110000"/>
                <a:lumMod val="100000"/>
                <a:shade val="100000"/>
              </a:schemeClr>
            </a:gs>
            <a:gs pos="100000">
              <a:schemeClr val="accent4">
                <a:hueOff val="9196189"/>
                <a:satOff val="-42433"/>
                <a:lumOff val="1561"/>
                <a:alphaOff val="0"/>
                <a:lumMod val="99000"/>
                <a:satMod val="120000"/>
                <a:shade val="78000"/>
              </a:schemeClr>
            </a:gs>
          </a:gsLst>
          <a:lin ang="5400000" scaled="0"/>
        </a:gradFill>
        <a:ln w="6350" cap="flat" cmpd="sng" algn="ctr">
          <a:solidFill>
            <a:schemeClr val="accent4">
              <a:hueOff val="9196189"/>
              <a:satOff val="-42433"/>
              <a:lumOff val="15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0ABC32-C633-47DA-A7F2-25465CEA1F6E}">
      <dsp:nvSpPr>
        <dsp:cNvPr id="0" name=""/>
        <dsp:cNvSpPr/>
      </dsp:nvSpPr>
      <dsp:spPr>
        <a:xfrm>
          <a:off x="336364" y="1495978"/>
          <a:ext cx="78548" cy="78547"/>
        </a:xfrm>
        <a:prstGeom prst="ellipse">
          <a:avLst/>
        </a:prstGeom>
        <a:gradFill rotWithShape="0">
          <a:gsLst>
            <a:gs pos="0">
              <a:schemeClr val="accent4">
                <a:hueOff val="9596024"/>
                <a:satOff val="-44278"/>
                <a:lumOff val="1629"/>
                <a:alphaOff val="0"/>
                <a:satMod val="103000"/>
                <a:lumMod val="102000"/>
                <a:tint val="94000"/>
              </a:schemeClr>
            </a:gs>
            <a:gs pos="50000">
              <a:schemeClr val="accent4">
                <a:hueOff val="9596024"/>
                <a:satOff val="-44278"/>
                <a:lumOff val="1629"/>
                <a:alphaOff val="0"/>
                <a:satMod val="110000"/>
                <a:lumMod val="100000"/>
                <a:shade val="100000"/>
              </a:schemeClr>
            </a:gs>
            <a:gs pos="100000">
              <a:schemeClr val="accent4">
                <a:hueOff val="9596024"/>
                <a:satOff val="-44278"/>
                <a:lumOff val="1629"/>
                <a:alphaOff val="0"/>
                <a:lumMod val="99000"/>
                <a:satMod val="120000"/>
                <a:shade val="78000"/>
              </a:schemeClr>
            </a:gs>
          </a:gsLst>
          <a:lin ang="5400000" scaled="0"/>
        </a:gradFill>
        <a:ln w="6350" cap="flat" cmpd="sng" algn="ctr">
          <a:solidFill>
            <a:schemeClr val="accent4">
              <a:hueOff val="9596024"/>
              <a:satOff val="-44278"/>
              <a:lumOff val="162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63CDEB3-A89C-4C32-ABFE-B161FA0E997B}">
      <dsp:nvSpPr>
        <dsp:cNvPr id="0" name=""/>
        <dsp:cNvSpPr/>
      </dsp:nvSpPr>
      <dsp:spPr>
        <a:xfrm>
          <a:off x="168319" y="1495978"/>
          <a:ext cx="78548" cy="78547"/>
        </a:xfrm>
        <a:prstGeom prst="ellipse">
          <a:avLst/>
        </a:prstGeom>
        <a:gradFill rotWithShape="0">
          <a:gsLst>
            <a:gs pos="0">
              <a:schemeClr val="accent4">
                <a:hueOff val="9995858"/>
                <a:satOff val="-46123"/>
                <a:lumOff val="1697"/>
                <a:alphaOff val="0"/>
                <a:satMod val="103000"/>
                <a:lumMod val="102000"/>
                <a:tint val="94000"/>
              </a:schemeClr>
            </a:gs>
            <a:gs pos="50000">
              <a:schemeClr val="accent4">
                <a:hueOff val="9995858"/>
                <a:satOff val="-46123"/>
                <a:lumOff val="1697"/>
                <a:alphaOff val="0"/>
                <a:satMod val="110000"/>
                <a:lumMod val="100000"/>
                <a:shade val="100000"/>
              </a:schemeClr>
            </a:gs>
            <a:gs pos="100000">
              <a:schemeClr val="accent4">
                <a:hueOff val="9995858"/>
                <a:satOff val="-46123"/>
                <a:lumOff val="1697"/>
                <a:alphaOff val="0"/>
                <a:lumMod val="99000"/>
                <a:satMod val="120000"/>
                <a:shade val="78000"/>
              </a:schemeClr>
            </a:gs>
          </a:gsLst>
          <a:lin ang="5400000" scaled="0"/>
        </a:gradFill>
        <a:ln w="6350" cap="flat" cmpd="sng" algn="ctr">
          <a:solidFill>
            <a:schemeClr val="accent4">
              <a:hueOff val="9995858"/>
              <a:satOff val="-46123"/>
              <a:lumOff val="169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39CE58D-52D8-4F54-BEF9-02A66B0F9F85}">
      <dsp:nvSpPr>
        <dsp:cNvPr id="0" name=""/>
        <dsp:cNvSpPr/>
      </dsp:nvSpPr>
      <dsp:spPr>
        <a:xfrm>
          <a:off x="547" y="1495978"/>
          <a:ext cx="78548" cy="78547"/>
        </a:xfrm>
        <a:prstGeom prst="ellipse">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7F0AF4A-16E5-4728-ADCA-9816F8C57C74}">
      <dsp:nvSpPr>
        <dsp:cNvPr id="0" name=""/>
        <dsp:cNvSpPr/>
      </dsp:nvSpPr>
      <dsp:spPr>
        <a:xfrm>
          <a:off x="0" y="1293150"/>
          <a:ext cx="920691" cy="20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Admin Date</a:t>
          </a:r>
          <a:endParaRPr lang="en-US" sz="1100" kern="1200" dirty="0"/>
        </a:p>
      </dsp:txBody>
      <dsp:txXfrm>
        <a:off x="0" y="1293150"/>
        <a:ext cx="920691" cy="202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A2F87-044C-4A9E-9657-5F8CA3ABCD83}">
      <dsp:nvSpPr>
        <dsp:cNvPr id="0" name=""/>
        <dsp:cNvSpPr/>
      </dsp:nvSpPr>
      <dsp:spPr>
        <a:xfrm>
          <a:off x="0" y="14672"/>
          <a:ext cx="1458946" cy="14589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42672" numCol="1" spcCol="1270" anchor="ctr" anchorCtr="0">
          <a:noAutofit/>
        </a:bodyPr>
        <a:lstStyle/>
        <a:p>
          <a:pPr lvl="0" algn="ctr" defTabSz="266700">
            <a:lnSpc>
              <a:spcPct val="90000"/>
            </a:lnSpc>
            <a:spcBef>
              <a:spcPct val="0"/>
            </a:spcBef>
            <a:spcAft>
              <a:spcPct val="35000"/>
            </a:spcAft>
          </a:pPr>
          <a:r>
            <a:rPr lang="en-US" sz="600" kern="1200" dirty="0" err="1" smtClean="0"/>
            <a:t>ObsHead</a:t>
          </a:r>
          <a:r>
            <a:rPr lang="en-US" sz="600" kern="1200" dirty="0" smtClean="0"/>
            <a:t> Table</a:t>
          </a:r>
          <a:endParaRPr lang="en-US" sz="600" kern="1200" dirty="0"/>
        </a:p>
      </dsp:txBody>
      <dsp:txXfrm>
        <a:off x="525512" y="87620"/>
        <a:ext cx="407921" cy="218842"/>
      </dsp:txXfrm>
    </dsp:sp>
    <dsp:sp modelId="{ED64D6F5-2F14-4FEA-8AB5-1C0FA65DBA61}">
      <dsp:nvSpPr>
        <dsp:cNvPr id="0" name=""/>
        <dsp:cNvSpPr/>
      </dsp:nvSpPr>
      <dsp:spPr>
        <a:xfrm>
          <a:off x="145894" y="306462"/>
          <a:ext cx="1167157" cy="1167157"/>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GE Migration Tool</a:t>
          </a:r>
          <a:endParaRPr lang="en-US" sz="500" kern="1200" dirty="0"/>
        </a:p>
      </dsp:txBody>
      <dsp:txXfrm>
        <a:off x="525512" y="376491"/>
        <a:ext cx="407921" cy="210088"/>
      </dsp:txXfrm>
    </dsp:sp>
    <dsp:sp modelId="{DBDDABA0-F4E0-4D57-A57B-5AC3C6E5F8C9}">
      <dsp:nvSpPr>
        <dsp:cNvPr id="0" name=""/>
        <dsp:cNvSpPr/>
      </dsp:nvSpPr>
      <dsp:spPr>
        <a:xfrm>
          <a:off x="291789" y="598251"/>
          <a:ext cx="875368" cy="875368"/>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OUP List</a:t>
          </a:r>
          <a:endParaRPr lang="en-US" sz="500" kern="1200" dirty="0"/>
        </a:p>
      </dsp:txBody>
      <dsp:txXfrm>
        <a:off x="525512" y="663904"/>
        <a:ext cx="407921" cy="196957"/>
      </dsp:txXfrm>
    </dsp:sp>
    <dsp:sp modelId="{4EEC7449-E99F-4683-95CD-839F2331C14F}">
      <dsp:nvSpPr>
        <dsp:cNvPr id="0" name=""/>
        <dsp:cNvSpPr/>
      </dsp:nvSpPr>
      <dsp:spPr>
        <a:xfrm>
          <a:off x="377969" y="856006"/>
          <a:ext cx="703008" cy="651647"/>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Immunization  </a:t>
          </a:r>
          <a:r>
            <a:rPr lang="en-US" sz="500" kern="1200" dirty="0" err="1" smtClean="0"/>
            <a:t>Obs</a:t>
          </a:r>
          <a:r>
            <a:rPr lang="en-US" sz="500" kern="1200" dirty="0" smtClean="0"/>
            <a:t> Used</a:t>
          </a:r>
          <a:endParaRPr lang="en-US" sz="500" kern="1200" dirty="0"/>
        </a:p>
      </dsp:txBody>
      <dsp:txXfrm>
        <a:off x="480922" y="1018918"/>
        <a:ext cx="497101" cy="325823"/>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8/12/2019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28</a:t>
            </a:fld>
            <a:endParaRPr lang="en-US"/>
          </a:p>
        </p:txBody>
      </p:sp>
    </p:spTree>
    <p:extLst>
      <p:ext uri="{BB962C8B-B14F-4D97-AF65-F5344CB8AC3E}">
        <p14:creationId xmlns:p14="http://schemas.microsoft.com/office/powerpoint/2010/main" val="4248973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29</a:t>
            </a:fld>
            <a:endParaRPr lang="en-US"/>
          </a:p>
        </p:txBody>
      </p:sp>
    </p:spTree>
    <p:extLst>
      <p:ext uri="{BB962C8B-B14F-4D97-AF65-F5344CB8AC3E}">
        <p14:creationId xmlns:p14="http://schemas.microsoft.com/office/powerpoint/2010/main" val="372646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smtClean="0"/>
              <a:t>Here’s a clinical outcome project that has very little overlap with the</a:t>
            </a:r>
            <a:r>
              <a:rPr lang="en-US" sz="4000" baseline="0" dirty="0" smtClean="0"/>
              <a:t> projects discussed so far.  We’ve found that the CDW supports a broad range of departments, outcomes, and scopes.</a:t>
            </a:r>
            <a:endParaRPr lang="en-US" sz="4000" dirty="0"/>
          </a:p>
        </p:txBody>
      </p:sp>
      <p:sp>
        <p:nvSpPr>
          <p:cNvPr id="4" name="Slide Number Placeholder 3"/>
          <p:cNvSpPr>
            <a:spLocks noGrp="1"/>
          </p:cNvSpPr>
          <p:nvPr>
            <p:ph type="sldNum" sz="quarter" idx="10"/>
          </p:nvPr>
        </p:nvSpPr>
        <p:spPr/>
        <p:txBody>
          <a:bodyPr/>
          <a:lstStyle/>
          <a:p>
            <a:fld id="{372B4D55-8C27-4C2C-B1CD-E79AEC43B316}" type="slidenum">
              <a:rPr lang="en-US" smtClean="0"/>
              <a:t>32</a:t>
            </a:fld>
            <a:endParaRPr lang="en-US"/>
          </a:p>
        </p:txBody>
      </p:sp>
    </p:spTree>
    <p:extLst>
      <p:ext uri="{BB962C8B-B14F-4D97-AF65-F5344CB8AC3E}">
        <p14:creationId xmlns:p14="http://schemas.microsoft.com/office/powerpoint/2010/main" val="3222790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33</a:t>
            </a:fld>
            <a:endParaRPr lang="en-US"/>
          </a:p>
        </p:txBody>
      </p:sp>
    </p:spTree>
    <p:extLst>
      <p:ext uri="{BB962C8B-B14F-4D97-AF65-F5344CB8AC3E}">
        <p14:creationId xmlns:p14="http://schemas.microsoft.com/office/powerpoint/2010/main" val="2453276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34</a:t>
            </a:fld>
            <a:endParaRPr lang="en-US"/>
          </a:p>
        </p:txBody>
      </p:sp>
    </p:spTree>
    <p:extLst>
      <p:ext uri="{BB962C8B-B14F-4D97-AF65-F5344CB8AC3E}">
        <p14:creationId xmlns:p14="http://schemas.microsoft.com/office/powerpoint/2010/main" val="848612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Reminded of another</a:t>
            </a:r>
            <a:r>
              <a:rPr lang="en-US" baseline="0" dirty="0" smtClean="0"/>
              <a:t> Dilbert cartoon where Dilbert is asked to average dirty data to fix inconsistencies and his retort is why not multiply instead</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58720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bullets produce</a:t>
            </a:r>
            <a:r>
              <a:rPr lang="en-US" baseline="0" dirty="0" smtClean="0"/>
              <a:t> the real difficulty.  There is so much heterogeneity over times, places, and staff.</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42</a:t>
            </a:fld>
            <a:endParaRPr lang="en-US"/>
          </a:p>
        </p:txBody>
      </p:sp>
    </p:spTree>
    <p:extLst>
      <p:ext uri="{BB962C8B-B14F-4D97-AF65-F5344CB8AC3E}">
        <p14:creationId xmlns:p14="http://schemas.microsoft.com/office/powerpoint/2010/main" val="3556570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43</a:t>
            </a:fld>
            <a:endParaRPr lang="en-US"/>
          </a:p>
        </p:txBody>
      </p:sp>
    </p:spTree>
    <p:extLst>
      <p:ext uri="{BB962C8B-B14F-4D97-AF65-F5344CB8AC3E}">
        <p14:creationId xmlns:p14="http://schemas.microsoft.com/office/powerpoint/2010/main" val="2428002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45</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49</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Second, </a:t>
            </a:r>
            <a:r>
              <a:rPr lang="en-US" baseline="0" dirty="0" err="1" smtClean="0"/>
              <a:t>REDCap</a:t>
            </a:r>
            <a:r>
              <a:rPr lang="en-US" baseline="0" dirty="0" smtClean="0"/>
              <a:t> has a lot of momentum and adoption, so it’s become familiar to a lot of people on campus.  The same software system the clinical researcher learned (for example) for randomized trials is leverage here for these observational studies.  Although the research/QA methodology is very different, the software is the same.  We expect this familiarity to grow on campus, especially as systems like </a:t>
            </a:r>
            <a:r>
              <a:rPr lang="en-US" baseline="0" dirty="0" err="1" smtClean="0"/>
              <a:t>Qualtrics</a:t>
            </a:r>
            <a:r>
              <a:rPr lang="en-US" baseline="0" dirty="0" smtClean="0"/>
              <a:t> become less available. </a:t>
            </a:r>
          </a:p>
          <a:p>
            <a:endParaRPr lang="en-US" baseline="0" dirty="0" smtClean="0"/>
          </a:p>
        </p:txBody>
      </p:sp>
      <p:sp>
        <p:nvSpPr>
          <p:cNvPr id="4" name="Slide Number Placeholder 3"/>
          <p:cNvSpPr>
            <a:spLocks noGrp="1"/>
          </p:cNvSpPr>
          <p:nvPr>
            <p:ph type="sldNum" sz="quarter" idx="10"/>
          </p:nvPr>
        </p:nvSpPr>
        <p:spPr/>
        <p:txBody>
          <a:bodyPr/>
          <a:lstStyle/>
          <a:p>
            <a:fld id="{9ED73DBF-282D-4756-9D64-E939A17BC891}" type="slidenum">
              <a:rPr lang="en-US" smtClean="0"/>
              <a:t>2</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141545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1454473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Growing data enterprise</a:t>
            </a:r>
          </a:p>
          <a:p>
            <a:r>
              <a:rPr lang="en-US" dirty="0" smtClean="0"/>
              <a:t>Data integration</a:t>
            </a:r>
            <a:r>
              <a:rPr lang="en-US" baseline="0" dirty="0" smtClean="0"/>
              <a:t> is an important subject for our clinical operations and our research enterprise as we continue to evolve our methods for integrating data across our two largest data streams: clinic EMR and hospital EMR.  </a:t>
            </a:r>
          </a:p>
          <a:p>
            <a:endParaRPr lang="en-US" baseline="0" dirty="0" smtClean="0"/>
          </a:p>
          <a:p>
            <a:r>
              <a:rPr lang="en-US" baseline="0" dirty="0" smtClean="0"/>
              <a:t>Two notable informatics tools have been developed to tackle this challenge: A CDW for quality improvement evaluations and research and through a partnership with the non-profit org </a:t>
            </a:r>
            <a:r>
              <a:rPr lang="en-US" baseline="0" dirty="0" err="1" smtClean="0"/>
              <a:t>MyHealth</a:t>
            </a:r>
            <a:r>
              <a:rPr lang="en-US" baseline="0" dirty="0" smtClean="0"/>
              <a:t> and OU’s Dept of Med Informatics in Tulsa, an HIE to facilitate point of care, data informed decision-making not only at OU but across the entire state.  </a:t>
            </a:r>
          </a:p>
        </p:txBody>
      </p:sp>
      <p:sp>
        <p:nvSpPr>
          <p:cNvPr id="4" name="Slide Number Placeholder 3"/>
          <p:cNvSpPr>
            <a:spLocks noGrp="1"/>
          </p:cNvSpPr>
          <p:nvPr>
            <p:ph type="sldNum" sz="quarter" idx="10"/>
          </p:nvPr>
        </p:nvSpPr>
        <p:spPr/>
        <p:txBody>
          <a:bodyPr/>
          <a:lstStyle/>
          <a:p>
            <a:fld id="{795E7D87-CD48-43C8-A7EA-8D4BB480ED50}" type="slidenum">
              <a:rPr lang="en-US" smtClean="0"/>
              <a:t>3</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Briefly, we work closely with the oversight boards to</a:t>
            </a:r>
            <a:r>
              <a:rPr lang="en-US" baseline="0" dirty="0" smtClean="0"/>
              <a:t> maintain compliance &amp; improve efficiency</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7</a:t>
            </a:fld>
            <a:endParaRPr lang="en-US"/>
          </a:p>
        </p:txBody>
      </p:sp>
    </p:spTree>
    <p:extLst>
      <p:ext uri="{BB962C8B-B14F-4D97-AF65-F5344CB8AC3E}">
        <p14:creationId xmlns:p14="http://schemas.microsoft.com/office/powerpoint/2010/main" val="369336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18</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21</a:t>
            </a:fld>
            <a:endParaRPr lang="en-US"/>
          </a:p>
        </p:txBody>
      </p:sp>
    </p:spTree>
    <p:extLst>
      <p:ext uri="{BB962C8B-B14F-4D97-AF65-F5344CB8AC3E}">
        <p14:creationId xmlns:p14="http://schemas.microsoft.com/office/powerpoint/2010/main" val="2173296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22</a:t>
            </a:fld>
            <a:endParaRPr lang="en-US"/>
          </a:p>
        </p:txBody>
      </p:sp>
    </p:spTree>
    <p:extLst>
      <p:ext uri="{BB962C8B-B14F-4D97-AF65-F5344CB8AC3E}">
        <p14:creationId xmlns:p14="http://schemas.microsoft.com/office/powerpoint/2010/main" val="2333457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24</a:t>
            </a:fld>
            <a:endParaRPr lang="en-US"/>
          </a:p>
        </p:txBody>
      </p:sp>
    </p:spTree>
    <p:extLst>
      <p:ext uri="{BB962C8B-B14F-4D97-AF65-F5344CB8AC3E}">
        <p14:creationId xmlns:p14="http://schemas.microsoft.com/office/powerpoint/2010/main" val="861348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isn’t a question of efficiency, but of</a:t>
            </a:r>
            <a:r>
              <a:rPr lang="en-US" baseline="0" dirty="0" smtClean="0"/>
              <a:t> existence.</a:t>
            </a:r>
            <a:endParaRPr lang="en-US" dirty="0" smtClean="0"/>
          </a:p>
          <a:p>
            <a:endParaRPr lang="en-US" dirty="0" smtClean="0"/>
          </a:p>
          <a:p>
            <a:r>
              <a:rPr lang="en-US" dirty="0" smtClean="0"/>
              <a:t>In the 5</a:t>
            </a:r>
            <a:r>
              <a:rPr lang="en-US" baseline="0" dirty="0" smtClean="0"/>
              <a:t> months </a:t>
            </a:r>
            <a:r>
              <a:rPr lang="en-US" dirty="0" smtClean="0"/>
              <a:t>before our involvement, they had recruited  zero patients.</a:t>
            </a:r>
          </a:p>
          <a:p>
            <a:endParaRPr lang="en-US" dirty="0" smtClean="0"/>
          </a:p>
          <a:p>
            <a:r>
              <a:rPr lang="en-US" dirty="0" smtClean="0"/>
              <a:t>In the 3 months since our involvement, they have consented</a:t>
            </a:r>
            <a:r>
              <a:rPr lang="en-US" baseline="0" dirty="0" smtClean="0"/>
              <a:t> six patients.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26</a:t>
            </a:fld>
            <a:endParaRPr lang="en-US"/>
          </a:p>
        </p:txBody>
      </p:sp>
    </p:spTree>
    <p:extLst>
      <p:ext uri="{BB962C8B-B14F-4D97-AF65-F5344CB8AC3E}">
        <p14:creationId xmlns:p14="http://schemas.microsoft.com/office/powerpoint/2010/main" val="3417990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23297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8/12/2019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8/12/2019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8/12/2019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8/12/2019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8/12/2019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26.png"/><Relationship Id="rId3" Type="http://schemas.openxmlformats.org/officeDocument/2006/relationships/diagramLayout" Target="../diagrams/layout1.xml"/><Relationship Id="rId21" Type="http://schemas.openxmlformats.org/officeDocument/2006/relationships/diagramQuickStyle" Target="../diagrams/quickStyle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5.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Layout" Target="../diagrams/layout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microsoft.com/office/2007/relationships/diagramDrawing" Target="../diagrams/drawing4.xml"/><Relationship Id="rId10" Type="http://schemas.openxmlformats.org/officeDocument/2006/relationships/diagramColors" Target="../diagrams/colors2.xml"/><Relationship Id="rId19" Type="http://schemas.openxmlformats.org/officeDocument/2006/relationships/diagramData" Target="../diagrams/data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Colors" Target="../diagrams/colors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project-emerse.or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iths.org/"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51.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hyperlink" Target="mailto:William-Beasley@ouhsc.edu" TargetMode="External"/><Relationship Id="rId7" Type="http://schemas.openxmlformats.org/officeDocument/2006/relationships/image" Target="../media/image4.png"/><Relationship Id="rId2" Type="http://schemas.openxmlformats.org/officeDocument/2006/relationships/hyperlink" Target="mailto:David-Bard@ouhsc.edu" TargetMode="Externa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Thomas-Wilson@ouhsc.edu" TargetMode="External"/><Relationship Id="rId9" Type="http://schemas.openxmlformats.org/officeDocument/2006/relationships/image" Target="../media/image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sz="4800" dirty="0" smtClean="0"/>
              <a:t>Leveraging OUHSC Bioinformatics to Inform Research &amp; Practice</a:t>
            </a:r>
            <a:endParaRPr lang="en-US" sz="8800" dirty="0"/>
          </a:p>
        </p:txBody>
      </p:sp>
      <p:sp>
        <p:nvSpPr>
          <p:cNvPr id="14" name="Subtitle 13"/>
          <p:cNvSpPr>
            <a:spLocks noGrp="1"/>
          </p:cNvSpPr>
          <p:nvPr>
            <p:ph type="subTitle" idx="1"/>
          </p:nvPr>
        </p:nvSpPr>
        <p:spPr>
          <a:xfrm>
            <a:off x="1066800" y="4300780"/>
            <a:ext cx="10058400" cy="1650200"/>
          </a:xfrm>
        </p:spPr>
        <p:txBody>
          <a:bodyPr>
            <a:normAutofit fontScale="62500" lnSpcReduction="20000"/>
          </a:bodyPr>
          <a:lstStyle/>
          <a:p>
            <a:r>
              <a:rPr lang="en-US" sz="2200" dirty="0" smtClean="0"/>
              <a:t>William Beasley, PhD</a:t>
            </a:r>
          </a:p>
          <a:p>
            <a:r>
              <a:rPr lang="en-US" sz="2200" dirty="0" smtClean="0"/>
              <a:t>Ashley Thumann, MHA</a:t>
            </a:r>
            <a:endParaRPr lang="en-US" sz="2200" dirty="0"/>
          </a:p>
          <a:p>
            <a:r>
              <a:rPr lang="en-US" sz="2200" dirty="0"/>
              <a:t>David Bard, PhD</a:t>
            </a:r>
          </a:p>
          <a:p>
            <a:r>
              <a:rPr lang="en-US" sz="2200" dirty="0" smtClean="0"/>
              <a:t>University </a:t>
            </a:r>
            <a:r>
              <a:rPr lang="en-US" sz="2200" dirty="0"/>
              <a:t>of Oklahoma HSC</a:t>
            </a:r>
          </a:p>
          <a:p>
            <a:r>
              <a:rPr lang="en-US" sz="2200" dirty="0"/>
              <a:t>Biomedical &amp; Behavioral Methodology </a:t>
            </a:r>
            <a:r>
              <a:rPr lang="en-US" sz="2200" dirty="0" smtClean="0"/>
              <a:t>Core</a:t>
            </a:r>
          </a:p>
          <a:p>
            <a:r>
              <a:rPr lang="en-US" sz="2200" dirty="0" smtClean="0"/>
              <a:t>August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2"/>
          <a:stretch>
            <a:fillRect/>
          </a:stretch>
        </p:blipFill>
        <p:spPr>
          <a:xfrm>
            <a:off x="6990581" y="3923423"/>
            <a:ext cx="5248920" cy="2552189"/>
          </a:xfrm>
          <a:prstGeom prst="rect">
            <a:avLst/>
          </a:prstGeom>
        </p:spPr>
      </p:pic>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Efficiency: </a:t>
            </a:r>
            <a:r>
              <a:rPr lang="en-US" sz="3200" dirty="0">
                <a:solidFill>
                  <a:srgbClr val="0070C0"/>
                </a:solidFill>
              </a:rPr>
              <a:t>fewer patients, quicker review, less redundancy </a:t>
            </a: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7351" y="0"/>
            <a:ext cx="5204491" cy="6858000"/>
          </a:xfrm>
          <a:prstGeom prst="rect">
            <a:avLst/>
          </a:prstGeom>
        </p:spPr>
      </p:pic>
    </p:spTree>
    <p:extLst>
      <p:ext uri="{BB962C8B-B14F-4D97-AF65-F5344CB8AC3E}">
        <p14:creationId xmlns:p14="http://schemas.microsoft.com/office/powerpoint/2010/main" val="314593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5501" y="-2762"/>
            <a:ext cx="7356322" cy="6860762"/>
          </a:xfrm>
          <a:prstGeom prst="rect">
            <a:avLst/>
          </a:prstGeom>
        </p:spPr>
      </p:pic>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
        <p:nvSpPr>
          <p:cNvPr id="7" name="Rectangle 6"/>
          <p:cNvSpPr/>
          <p:nvPr/>
        </p:nvSpPr>
        <p:spPr>
          <a:xfrm>
            <a:off x="5056709" y="6421874"/>
            <a:ext cx="2078582" cy="369332"/>
          </a:xfrm>
          <a:prstGeom prst="rect">
            <a:avLst/>
          </a:prstGeom>
        </p:spPr>
        <p:txBody>
          <a:bodyPr wrap="none">
            <a:spAutoFit/>
          </a:bodyPr>
          <a:lstStyle/>
          <a:p>
            <a:r>
              <a:rPr lang="en-US" dirty="0">
                <a:solidFill>
                  <a:schemeClr val="bg1">
                    <a:lumMod val="50000"/>
                  </a:schemeClr>
                </a:solidFill>
              </a:rPr>
              <a:t>(Simulated patients)</a:t>
            </a:r>
          </a:p>
        </p:txBody>
      </p:sp>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6" name="Picture 5"/>
          <p:cNvPicPr>
            <a:picLocks noChangeAspect="1"/>
          </p:cNvPicPr>
          <p:nvPr/>
        </p:nvPicPr>
        <p:blipFill>
          <a:blip r:embed="rId2"/>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87579" y="3591477"/>
            <a:ext cx="2078582" cy="369332"/>
          </a:xfrm>
          <a:prstGeom prst="rect">
            <a:avLst/>
          </a:prstGeom>
        </p:spPr>
        <p:txBody>
          <a:bodyPr wrap="none">
            <a:spAutoFit/>
          </a:bodyPr>
          <a:lstStyle/>
          <a:p>
            <a:r>
              <a:rPr lang="en-US" dirty="0">
                <a:solidFill>
                  <a:schemeClr val="bg1">
                    <a:lumMod val="50000"/>
                  </a:schemeClr>
                </a:solidFill>
              </a:rPr>
              <a:t>(Simulated patients)</a:t>
            </a:r>
          </a:p>
        </p:txBody>
      </p:sp>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18120868"/>
              </p:ext>
            </p:extLst>
          </p:nvPr>
        </p:nvGraphicFramePr>
        <p:xfrm>
          <a:off x="1778466" y="1459684"/>
          <a:ext cx="8162488" cy="4870413"/>
        </p:xfrm>
        <a:graphic>
          <a:graphicData uri="http://schemas.openxmlformats.org/drawingml/2006/table">
            <a:tbl>
              <a:tblPr/>
              <a:tblGrid>
                <a:gridCol w="2068323">
                  <a:extLst>
                    <a:ext uri="{9D8B030D-6E8A-4147-A177-3AD203B41FA5}">
                      <a16:colId xmlns:a16="http://schemas.microsoft.com/office/drawing/2014/main" val="1559313277"/>
                    </a:ext>
                  </a:extLst>
                </a:gridCol>
                <a:gridCol w="1218833">
                  <a:extLst>
                    <a:ext uri="{9D8B030D-6E8A-4147-A177-3AD203B41FA5}">
                      <a16:colId xmlns:a16="http://schemas.microsoft.com/office/drawing/2014/main" val="3124089531"/>
                    </a:ext>
                  </a:extLst>
                </a:gridCol>
                <a:gridCol w="1218833">
                  <a:extLst>
                    <a:ext uri="{9D8B030D-6E8A-4147-A177-3AD203B41FA5}">
                      <a16:colId xmlns:a16="http://schemas.microsoft.com/office/drawing/2014/main" val="1870573777"/>
                    </a:ext>
                  </a:extLst>
                </a:gridCol>
                <a:gridCol w="1218833">
                  <a:extLst>
                    <a:ext uri="{9D8B030D-6E8A-4147-A177-3AD203B41FA5}">
                      <a16:colId xmlns:a16="http://schemas.microsoft.com/office/drawing/2014/main" val="1867499287"/>
                    </a:ext>
                  </a:extLst>
                </a:gridCol>
                <a:gridCol w="1218833">
                  <a:extLst>
                    <a:ext uri="{9D8B030D-6E8A-4147-A177-3AD203B41FA5}">
                      <a16:colId xmlns:a16="http://schemas.microsoft.com/office/drawing/2014/main" val="428800912"/>
                    </a:ext>
                  </a:extLst>
                </a:gridCol>
                <a:gridCol w="1218833">
                  <a:extLst>
                    <a:ext uri="{9D8B030D-6E8A-4147-A177-3AD203B41FA5}">
                      <a16:colId xmlns:a16="http://schemas.microsoft.com/office/drawing/2014/main" val="632426053"/>
                    </a:ext>
                  </a:extLst>
                </a:gridCol>
              </a:tblGrid>
              <a:tr h="354274">
                <a:tc>
                  <a:txBody>
                    <a:bodyPr/>
                    <a:lstStyle/>
                    <a:p>
                      <a:pPr algn="ctr" fontAlgn="b"/>
                      <a:r>
                        <a:rPr lang="en-US" sz="2000" b="1" i="0" u="none" strike="noStrike" dirty="0">
                          <a:solidFill>
                            <a:srgbClr val="DDEBF7"/>
                          </a:solidFill>
                          <a:effectLst/>
                          <a:latin typeface="Calibri" panose="020F0502020204030204" pitchFamily="34" charset="0"/>
                        </a:rPr>
                        <a:t>Row Labels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NICU</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Outpatient</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PICU</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Inpatient</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92628157"/>
                  </a:ext>
                </a:extLst>
              </a:tr>
              <a:tr h="354274">
                <a:tc>
                  <a:txBody>
                    <a:bodyPr/>
                    <a:lstStyle/>
                    <a:p>
                      <a:pPr algn="l" fontAlgn="b"/>
                      <a:r>
                        <a:rPr lang="en-US" sz="2000" b="1" i="0" u="none" strike="noStrike" dirty="0">
                          <a:solidFill>
                            <a:srgbClr val="000000"/>
                          </a:solidFill>
                          <a:effectLst/>
                          <a:latin typeface="Calibri" panose="020F0502020204030204" pitchFamily="34" charset="0"/>
                        </a:rPr>
                        <a:t>2018</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87992228"/>
                  </a:ext>
                </a:extLst>
              </a:tr>
              <a:tr h="354274">
                <a:tc>
                  <a:txBody>
                    <a:bodyPr/>
                    <a:lstStyle/>
                    <a:p>
                      <a:pPr algn="l" fontAlgn="b"/>
                      <a:r>
                        <a:rPr lang="en-US" sz="2000" b="0" i="0" u="none" strike="noStrike" dirty="0">
                          <a:solidFill>
                            <a:srgbClr val="000000"/>
                          </a:solidFill>
                          <a:effectLst/>
                          <a:latin typeface="Calibri" panose="020F0502020204030204" pitchFamily="34" charset="0"/>
                        </a:rPr>
                        <a:t>Dec</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686377844"/>
                  </a:ext>
                </a:extLst>
              </a:tr>
              <a:tr h="354274">
                <a:tc>
                  <a:txBody>
                    <a:bodyPr/>
                    <a:lstStyle/>
                    <a:p>
                      <a:pPr algn="l" fontAlgn="b"/>
                      <a:r>
                        <a:rPr lang="en-US" sz="2000" b="1" i="0" u="none" strike="noStrike" dirty="0">
                          <a:solidFill>
                            <a:srgbClr val="000000"/>
                          </a:solidFill>
                          <a:effectLst/>
                          <a:latin typeface="Calibri" panose="020F0502020204030204" pitchFamily="34" charset="0"/>
                        </a:rPr>
                        <a:t>2019</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992456218"/>
                  </a:ext>
                </a:extLst>
              </a:tr>
              <a:tr h="354274">
                <a:tc>
                  <a:txBody>
                    <a:bodyPr/>
                    <a:lstStyle/>
                    <a:p>
                      <a:pPr algn="l" fontAlgn="b"/>
                      <a:r>
                        <a:rPr lang="en-US" sz="2000" b="0" i="0" u="none" strike="noStrike" dirty="0">
                          <a:solidFill>
                            <a:srgbClr val="000000"/>
                          </a:solidFill>
                          <a:effectLst/>
                          <a:latin typeface="Calibri" panose="020F0502020204030204" pitchFamily="34" charset="0"/>
                        </a:rPr>
                        <a:t>Jan</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Calibri" panose="020F0502020204030204" pitchFamily="34" charset="0"/>
                        </a:rPr>
                        <a:t>8</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3538555921"/>
                  </a:ext>
                </a:extLst>
              </a:tr>
              <a:tr h="354274">
                <a:tc>
                  <a:txBody>
                    <a:bodyPr/>
                    <a:lstStyle/>
                    <a:p>
                      <a:pPr algn="l" fontAlgn="b"/>
                      <a:r>
                        <a:rPr lang="en-US" sz="2000" b="0" i="0" u="none" strike="noStrike">
                          <a:solidFill>
                            <a:srgbClr val="808080"/>
                          </a:solidFill>
                          <a:effectLst/>
                          <a:latin typeface="Calibri" panose="020F0502020204030204" pitchFamily="34" charset="0"/>
                        </a:rPr>
                        <a:t>Feb</a:t>
                      </a:r>
                    </a:p>
                  </a:txBody>
                  <a:tcPr marL="857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extLst>
                  <a:ext uri="{0D108BD9-81ED-4DB2-BD59-A6C34878D82A}">
                    <a16:rowId xmlns:a16="http://schemas.microsoft.com/office/drawing/2014/main" val="3019565123"/>
                  </a:ext>
                </a:extLst>
              </a:tr>
              <a:tr h="354274">
                <a:tc>
                  <a:txBody>
                    <a:bodyPr/>
                    <a:lstStyle/>
                    <a:p>
                      <a:pPr algn="l" fontAlgn="b"/>
                      <a:r>
                        <a:rPr lang="en-US" sz="2000" b="0" i="0" u="none" strike="noStrike">
                          <a:solidFill>
                            <a:srgbClr val="808080"/>
                          </a:solidFill>
                          <a:effectLst/>
                          <a:latin typeface="Calibri" panose="020F0502020204030204" pitchFamily="34" charset="0"/>
                        </a:rPr>
                        <a:t>Mar</a:t>
                      </a:r>
                    </a:p>
                  </a:txBody>
                  <a:tcPr marL="857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extLst>
                  <a:ext uri="{0D108BD9-81ED-4DB2-BD59-A6C34878D82A}">
                    <a16:rowId xmlns:a16="http://schemas.microsoft.com/office/drawing/2014/main" val="2497181389"/>
                  </a:ext>
                </a:extLst>
              </a:tr>
              <a:tr h="354274">
                <a:tc>
                  <a:txBody>
                    <a:bodyPr/>
                    <a:lstStyle/>
                    <a:p>
                      <a:pPr algn="l" fontAlgn="b"/>
                      <a:r>
                        <a:rPr lang="en-US" sz="2000" b="0" i="0" u="none" strike="noStrike">
                          <a:solidFill>
                            <a:srgbClr val="000000"/>
                          </a:solidFill>
                          <a:effectLst/>
                          <a:latin typeface="Calibri" panose="020F0502020204030204" pitchFamily="34" charset="0"/>
                        </a:rPr>
                        <a:t>Apr</a:t>
                      </a:r>
                    </a:p>
                  </a:txBody>
                  <a:tcPr marL="857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extLst>
                  <a:ext uri="{0D108BD9-81ED-4DB2-BD59-A6C34878D82A}">
                    <a16:rowId xmlns:a16="http://schemas.microsoft.com/office/drawing/2014/main" val="3510663293"/>
                  </a:ext>
                </a:extLst>
              </a:tr>
              <a:tr h="354274">
                <a:tc>
                  <a:txBody>
                    <a:bodyPr/>
                    <a:lstStyle/>
                    <a:p>
                      <a:pPr algn="l" fontAlgn="b"/>
                      <a:r>
                        <a:rPr lang="en-US" sz="2000" b="0" i="0" u="none" strike="noStrike">
                          <a:solidFill>
                            <a:srgbClr val="000000"/>
                          </a:solidFill>
                          <a:effectLst/>
                          <a:latin typeface="Calibri" panose="020F0502020204030204" pitchFamily="34" charset="0"/>
                        </a:rPr>
                        <a:t>May</a:t>
                      </a:r>
                    </a:p>
                  </a:txBody>
                  <a:tcPr marL="857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14</a:t>
                      </a:r>
                    </a:p>
                  </a:txBody>
                  <a:tcPr marL="9525" marR="9525" marT="9525" marB="0" anchor="b">
                    <a:lnL>
                      <a:noFill/>
                    </a:lnL>
                    <a:lnR>
                      <a:noFill/>
                    </a:lnR>
                    <a:lnT>
                      <a:noFill/>
                    </a:lnT>
                    <a:lnB>
                      <a:noFill/>
                    </a:lnB>
                  </a:tcPr>
                </a:tc>
                <a:extLst>
                  <a:ext uri="{0D108BD9-81ED-4DB2-BD59-A6C34878D82A}">
                    <a16:rowId xmlns:a16="http://schemas.microsoft.com/office/drawing/2014/main" val="2325537827"/>
                  </a:ext>
                </a:extLst>
              </a:tr>
              <a:tr h="354274">
                <a:tc>
                  <a:txBody>
                    <a:bodyPr/>
                    <a:lstStyle/>
                    <a:p>
                      <a:pPr algn="l" fontAlgn="b"/>
                      <a:r>
                        <a:rPr lang="en-US" sz="2000" b="0" i="0" u="none" strike="noStrike">
                          <a:solidFill>
                            <a:srgbClr val="000000"/>
                          </a:solidFill>
                          <a:effectLst/>
                          <a:latin typeface="Calibri" panose="020F0502020204030204" pitchFamily="34" charset="0"/>
                        </a:rPr>
                        <a:t>Jun</a:t>
                      </a:r>
                    </a:p>
                  </a:txBody>
                  <a:tcPr marL="857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extLst>
                  <a:ext uri="{0D108BD9-81ED-4DB2-BD59-A6C34878D82A}">
                    <a16:rowId xmlns:a16="http://schemas.microsoft.com/office/drawing/2014/main" val="856758769"/>
                  </a:ext>
                </a:extLst>
              </a:tr>
              <a:tr h="354274">
                <a:tc>
                  <a:txBody>
                    <a:bodyPr/>
                    <a:lstStyle/>
                    <a:p>
                      <a:pPr algn="l" fontAlgn="b"/>
                      <a:r>
                        <a:rPr lang="en-US" sz="2000" b="0" i="0" u="none" strike="noStrike">
                          <a:solidFill>
                            <a:srgbClr val="000000"/>
                          </a:solidFill>
                          <a:effectLst/>
                          <a:latin typeface="Calibri" panose="020F0502020204030204" pitchFamily="34" charset="0"/>
                        </a:rPr>
                        <a:t>Jul</a:t>
                      </a:r>
                    </a:p>
                  </a:txBody>
                  <a:tcPr marL="857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extLst>
                  <a:ext uri="{0D108BD9-81ED-4DB2-BD59-A6C34878D82A}">
                    <a16:rowId xmlns:a16="http://schemas.microsoft.com/office/drawing/2014/main" val="122597655"/>
                  </a:ext>
                </a:extLst>
              </a:tr>
              <a:tr h="354274">
                <a:tc>
                  <a:txBody>
                    <a:bodyPr/>
                    <a:lstStyle/>
                    <a:p>
                      <a:pPr algn="l" fontAlgn="b"/>
                      <a:r>
                        <a:rPr lang="en-US" sz="2000" b="0" i="0" u="none" strike="noStrike">
                          <a:solidFill>
                            <a:srgbClr val="000000"/>
                          </a:solidFill>
                          <a:effectLst/>
                          <a:latin typeface="Calibri" panose="020F0502020204030204" pitchFamily="34" charset="0"/>
                        </a:rPr>
                        <a:t>Aug</a:t>
                      </a:r>
                    </a:p>
                  </a:txBody>
                  <a:tcPr marL="857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19095115"/>
                  </a:ext>
                </a:extLst>
              </a:tr>
              <a:tr h="354274">
                <a:tc>
                  <a:txBody>
                    <a:bodyPr/>
                    <a:lstStyle/>
                    <a:p>
                      <a:pPr algn="l" fontAlgn="b"/>
                      <a:r>
                        <a:rPr lang="en-US" sz="2000" b="1" i="0" u="none" strike="noStrike">
                          <a:solidFill>
                            <a:srgbClr val="000000"/>
                          </a:solidFill>
                          <a:effectLst/>
                          <a:latin typeface="Calibri" panose="020F0502020204030204" pitchFamily="34" charset="0"/>
                        </a:rPr>
                        <a:t>Grand Total</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51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9</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67</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3319097039"/>
                  </a:ext>
                </a:extLst>
              </a:tr>
            </a:tbl>
          </a:graphicData>
        </a:graphic>
      </p:graphicFrame>
      <p:sp>
        <p:nvSpPr>
          <p:cNvPr id="4" name="Title 3"/>
          <p:cNvSpPr>
            <a:spLocks noGrp="1"/>
          </p:cNvSpPr>
          <p:nvPr>
            <p:ph type="title"/>
          </p:nvPr>
        </p:nvSpPr>
        <p:spPr>
          <a:xfrm>
            <a:off x="771088" y="134121"/>
            <a:ext cx="10515600" cy="1325563"/>
          </a:xfrm>
        </p:spPr>
        <p:txBody>
          <a:bodyPr>
            <a:normAutofit/>
          </a:bodyPr>
          <a:lstStyle/>
          <a:p>
            <a:r>
              <a:rPr lang="en-US" b="1" i="1" dirty="0">
                <a:solidFill>
                  <a:srgbClr val="0070C0"/>
                </a:solidFill>
              </a:rPr>
              <a:t>New Participant </a:t>
            </a:r>
            <a:r>
              <a:rPr lang="en-US" b="1" i="1" dirty="0" smtClean="0">
                <a:solidFill>
                  <a:srgbClr val="0070C0"/>
                </a:solidFill>
              </a:rPr>
              <a:t>Enrollment </a:t>
            </a:r>
            <a:r>
              <a:rPr lang="en-US" sz="2800" dirty="0" smtClean="0">
                <a:solidFill>
                  <a:srgbClr val="0070C0"/>
                </a:solidFill>
              </a:rPr>
              <a:t>(by Site and Month)</a:t>
            </a:r>
            <a:endParaRPr lang="en-US" sz="2800" dirty="0">
              <a:solidFill>
                <a:srgbClr val="0070C0"/>
              </a:solidFill>
            </a:endParaRPr>
          </a:p>
        </p:txBody>
      </p:sp>
    </p:spTree>
    <p:extLst>
      <p:ext uri="{BB962C8B-B14F-4D97-AF65-F5344CB8AC3E}">
        <p14:creationId xmlns:p14="http://schemas.microsoft.com/office/powerpoint/2010/main" val="4271640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564294" y="1318750"/>
            <a:ext cx="8627706" cy="4235156"/>
          </a:xfrm>
        </p:spPr>
      </p:pic>
      <p:sp>
        <p:nvSpPr>
          <p:cNvPr id="2" name="Title 1"/>
          <p:cNvSpPr>
            <a:spLocks noGrp="1"/>
          </p:cNvSpPr>
          <p:nvPr>
            <p:ph type="ctrTitle" idx="4294967295"/>
          </p:nvPr>
        </p:nvSpPr>
        <p:spPr>
          <a:xfrm>
            <a:off x="895739" y="3046184"/>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474901" cy="1077218"/>
          </a:xfrm>
          <a:prstGeom prst="rect">
            <a:avLst/>
          </a:prstGeom>
        </p:spPr>
        <p:txBody>
          <a:bodyPr wrap="none">
            <a:spAutoFit/>
          </a:bodyPr>
          <a:lstStyle/>
          <a:p>
            <a:r>
              <a:rPr lang="en-US" sz="4400" dirty="0"/>
              <a:t>Prairie Outpost Clinical Data </a:t>
            </a:r>
            <a:r>
              <a:rPr lang="en-US" sz="4400" dirty="0" smtClean="0"/>
              <a:t>Warehouse </a:t>
            </a: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21747" y="931756"/>
            <a:ext cx="7615281" cy="5804079"/>
          </a:xfrm>
          <a:prstGeom prst="rect">
            <a:avLst/>
          </a:prstGeom>
        </p:spPr>
      </p:pic>
      <p:sp>
        <p:nvSpPr>
          <p:cNvPr id="6" name="Title 5"/>
          <p:cNvSpPr>
            <a:spLocks noGrp="1"/>
          </p:cNvSpPr>
          <p:nvPr>
            <p:ph type="title"/>
          </p:nvPr>
        </p:nvSpPr>
        <p:spPr>
          <a:xfrm>
            <a:off x="813033" y="72088"/>
            <a:ext cx="10515600" cy="859668"/>
          </a:xfrm>
        </p:spPr>
        <p:txBody>
          <a:bodyPr>
            <a:normAutofit/>
          </a:bodyPr>
          <a:lstStyle/>
          <a:p>
            <a:r>
              <a:rPr lang="en-US" b="1" i="1" dirty="0">
                <a:solidFill>
                  <a:srgbClr val="0070C0"/>
                </a:solidFill>
              </a:rPr>
              <a:t>Enrollment Rate by Institution</a:t>
            </a:r>
            <a:endParaRPr lang="en-US" b="1" i="1" dirty="0">
              <a:solidFill>
                <a:srgbClr val="0070C0"/>
              </a:solidFill>
            </a:endParaRPr>
          </a:p>
        </p:txBody>
      </p:sp>
    </p:spTree>
    <p:extLst>
      <p:ext uri="{BB962C8B-B14F-4D97-AF65-F5344CB8AC3E}">
        <p14:creationId xmlns:p14="http://schemas.microsoft.com/office/powerpoint/2010/main" val="1054728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don’t overbuild</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fontScale="92500"/>
          </a:bodyPr>
          <a:lstStyle/>
          <a:p>
            <a:r>
              <a:rPr lang="en-US" dirty="0" smtClean="0"/>
              <a:t>Some studies </a:t>
            </a:r>
            <a:r>
              <a:rPr lang="en-US" dirty="0"/>
              <a:t>don’t require a full reporting solution </a:t>
            </a:r>
            <a:endParaRPr lang="en-US" dirty="0" smtClean="0"/>
          </a:p>
          <a:p>
            <a:pPr lvl="1"/>
            <a:r>
              <a:rPr lang="en-US" dirty="0" smtClean="0"/>
              <a:t>Scenario 1: big study already has an established tracking pipeline</a:t>
            </a:r>
          </a:p>
          <a:p>
            <a:pPr lvl="1"/>
            <a:r>
              <a:rPr lang="en-US" dirty="0" smtClean="0"/>
              <a:t>Scenario 2: small study has a tight focus;</a:t>
            </a:r>
            <a:br>
              <a:rPr lang="en-US" dirty="0" smtClean="0"/>
            </a:br>
            <a:r>
              <a:rPr lang="en-US" dirty="0" smtClean="0"/>
              <a:t>	</a:t>
            </a:r>
            <a:r>
              <a:rPr lang="en-US" dirty="0" smtClean="0"/>
              <a:t>2 part-time nurses can </a:t>
            </a:r>
            <a:r>
              <a:rPr lang="en-US" dirty="0" smtClean="0"/>
              <a:t>review the ~3 patients each morning</a:t>
            </a:r>
            <a:br>
              <a:rPr lang="en-US" dirty="0" smtClean="0"/>
            </a:br>
            <a:r>
              <a:rPr lang="en-US" dirty="0" smtClean="0"/>
              <a:t>	</a:t>
            </a:r>
          </a:p>
          <a:p>
            <a:endParaRPr lang="en-US" dirty="0" smtClean="0"/>
          </a:p>
          <a:p>
            <a:r>
              <a:rPr lang="en-US" dirty="0" smtClean="0"/>
              <a:t>If only a CSV of daily patients is required, we can deliver within 10 man-hours.</a:t>
            </a:r>
          </a:p>
          <a:p>
            <a:endParaRPr lang="en-US" dirty="0" smtClean="0"/>
          </a:p>
          <a:p>
            <a:r>
              <a:rPr lang="en-US" dirty="0" smtClean="0"/>
              <a:t>This includes:</a:t>
            </a:r>
          </a:p>
          <a:p>
            <a:pPr lvl="1"/>
            <a:r>
              <a:rPr lang="en-US" dirty="0" smtClean="0"/>
              <a:t>Pulling fresh info from inpatient &amp; outpatient EMRs</a:t>
            </a:r>
          </a:p>
          <a:p>
            <a:pPr lvl="1"/>
            <a:r>
              <a:rPr lang="en-US" dirty="0" smtClean="0"/>
              <a:t>Saving a CSV each morning to a file server</a:t>
            </a:r>
          </a:p>
          <a:p>
            <a:pPr lvl="1"/>
            <a:r>
              <a:rPr lang="en-US" sz="2400" dirty="0" smtClean="0"/>
              <a:t>Logging of pipeline steps to a protected text files to facilitate quick diagnoses &amp; fixes</a:t>
            </a:r>
            <a:endParaRPr lang="en-US" sz="2400" dirty="0"/>
          </a:p>
        </p:txBody>
      </p:sp>
    </p:spTree>
    <p:extLst>
      <p:ext uri="{BB962C8B-B14F-4D97-AF65-F5344CB8AC3E}">
        <p14:creationId xmlns:p14="http://schemas.microsoft.com/office/powerpoint/2010/main" val="10995042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CDW Strategy: a good framework permits fewer </a:t>
            </a:r>
            <a:r>
              <a:rPr lang="en-US" sz="3800" b="1" dirty="0" err="1" smtClean="0">
                <a:solidFill>
                  <a:srgbClr val="0070C0"/>
                </a:solidFill>
              </a:rPr>
              <a:t>sql</a:t>
            </a:r>
            <a:r>
              <a:rPr lang="en-US" sz="3800" b="1" dirty="0" smtClean="0">
                <a:solidFill>
                  <a:srgbClr val="0070C0"/>
                </a:solidFill>
              </a:rPr>
              <a:t> files per study</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endParaRPr lang="en-US" sz="2400" dirty="0"/>
          </a:p>
        </p:txBody>
      </p:sp>
    </p:spTree>
    <p:extLst>
      <p:ext uri="{BB962C8B-B14F-4D97-AF65-F5344CB8AC3E}">
        <p14:creationId xmlns:p14="http://schemas.microsoft.com/office/powerpoint/2010/main" val="21449794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Tree>
    <p:extLst>
      <p:ext uri="{BB962C8B-B14F-4D97-AF65-F5344CB8AC3E}">
        <p14:creationId xmlns:p14="http://schemas.microsoft.com/office/powerpoint/2010/main" val="974435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4000" dirty="0">
                <a:solidFill>
                  <a:srgbClr val="0070C0"/>
                </a:solidFill>
              </a:rPr>
              <a:t>Success Story </a:t>
            </a:r>
            <a:r>
              <a:rPr lang="en-US" sz="4000" dirty="0" smtClean="0">
                <a:solidFill>
                  <a:srgbClr val="0070C0"/>
                </a:solidFill>
              </a:rPr>
              <a:t>of Rapid </a:t>
            </a:r>
            <a:r>
              <a:rPr lang="en-US" sz="4000" dirty="0">
                <a:solidFill>
                  <a:srgbClr val="0070C0"/>
                </a:solidFill>
              </a:rPr>
              <a:t>Deployment</a:t>
            </a:r>
          </a:p>
        </p:txBody>
      </p:sp>
      <p:sp>
        <p:nvSpPr>
          <p:cNvPr id="3" name="Content Placeholder 2"/>
          <p:cNvSpPr>
            <a:spLocks noGrp="1"/>
          </p:cNvSpPr>
          <p:nvPr>
            <p:ph idx="1"/>
          </p:nvPr>
        </p:nvSpPr>
        <p:spPr>
          <a:xfrm>
            <a:off x="380999" y="1490353"/>
            <a:ext cx="11413067" cy="4961246"/>
          </a:xfrm>
        </p:spPr>
        <p:txBody>
          <a:bodyPr>
            <a:normAutofit/>
          </a:bodyPr>
          <a:lstStyle/>
          <a:p>
            <a:r>
              <a:rPr lang="en-US" dirty="0" smtClean="0"/>
              <a:t>An ECHO-funded study team was unsuccessfully recruiting subjects.</a:t>
            </a:r>
          </a:p>
          <a:p>
            <a:pPr lvl="1"/>
            <a:r>
              <a:rPr lang="en-US" dirty="0" smtClean="0"/>
              <a:t>Manually previewing patient charts (3-4 hours to do properly)</a:t>
            </a:r>
          </a:p>
          <a:p>
            <a:pPr lvl="1"/>
            <a:r>
              <a:rPr lang="en-US" dirty="0" smtClean="0"/>
              <a:t>Relying on MDs to confirm eligibility prior to </a:t>
            </a:r>
            <a:r>
              <a:rPr lang="en-US" dirty="0" err="1" smtClean="0"/>
              <a:t>appt</a:t>
            </a:r>
            <a:r>
              <a:rPr lang="en-US" dirty="0" smtClean="0"/>
              <a:t/>
            </a:r>
            <a:br>
              <a:rPr lang="en-US" dirty="0" smtClean="0"/>
            </a:br>
            <a:r>
              <a:rPr lang="en-US" dirty="0" smtClean="0"/>
              <a:t>	</a:t>
            </a:r>
          </a:p>
          <a:p>
            <a:r>
              <a:rPr lang="en-US" dirty="0" smtClean="0"/>
              <a:t>OSCTR suggested leveraging the CDW.</a:t>
            </a:r>
          </a:p>
          <a:p>
            <a:endParaRPr lang="en-US" dirty="0"/>
          </a:p>
          <a:p>
            <a:r>
              <a:rPr lang="en-US" dirty="0" smtClean="0"/>
              <a:t>Daily </a:t>
            </a:r>
            <a:r>
              <a:rPr lang="en-US" dirty="0" err="1" smtClean="0"/>
              <a:t>pt</a:t>
            </a:r>
            <a:r>
              <a:rPr lang="en-US" dirty="0" smtClean="0"/>
              <a:t> list was being delivered within three days (and 10 man hours).</a:t>
            </a:r>
          </a:p>
          <a:p>
            <a:endParaRPr lang="en-US" dirty="0"/>
          </a:p>
          <a:p>
            <a:r>
              <a:rPr lang="en-US" dirty="0" smtClean="0"/>
              <a:t>This would not be possible without the lessons &amp; framework built for POPS</a:t>
            </a:r>
            <a:endParaRPr lang="en-US" dirty="0"/>
          </a:p>
        </p:txBody>
      </p:sp>
    </p:spTree>
    <p:extLst>
      <p:ext uri="{BB962C8B-B14F-4D97-AF65-F5344CB8AC3E}">
        <p14:creationId xmlns:p14="http://schemas.microsoft.com/office/powerpoint/2010/main" val="9077309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4383" y="1145787"/>
            <a:ext cx="11199359" cy="1616091"/>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822695" y="6055267"/>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Tree>
    <p:extLst>
      <p:ext uri="{BB962C8B-B14F-4D97-AF65-F5344CB8AC3E}">
        <p14:creationId xmlns:p14="http://schemas.microsoft.com/office/powerpoint/2010/main" val="795244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solidFill>
                  <a:schemeClr val="bg1">
                    <a:lumMod val="50000"/>
                  </a:schemeClr>
                </a:solidFill>
              </a:rPr>
              <a:t>Part </a:t>
            </a:r>
            <a:r>
              <a:rPr lang="en-US" sz="2800" dirty="0">
                <a:solidFill>
                  <a:schemeClr val="bg1">
                    <a:lumMod val="50000"/>
                  </a:schemeClr>
                </a:solidFill>
              </a:rPr>
              <a:t>of the Oklahoma Pediatric Clinical Trial Network (OPCTN), </a:t>
            </a:r>
            <a:r>
              <a:rPr lang="en-US" sz="2800" dirty="0" smtClean="0">
                <a:solidFill>
                  <a:schemeClr val="bg1">
                    <a:lumMod val="50000"/>
                  </a:schemeClr>
                </a:solidFill>
              </a:rPr>
              <a:t>a </a:t>
            </a:r>
            <a:r>
              <a:rPr lang="en-US" sz="2800" dirty="0">
                <a:solidFill>
                  <a:schemeClr val="bg1">
                    <a:lumMod val="50000"/>
                  </a:schemeClr>
                </a:solidFill>
              </a:rPr>
              <a:t>site for the NIH-funded ECHO </a:t>
            </a:r>
            <a:r>
              <a:rPr lang="en-US" sz="2800" dirty="0" err="1">
                <a:solidFill>
                  <a:schemeClr val="bg1">
                    <a:lumMod val="50000"/>
                  </a:schemeClr>
                </a:solidFill>
              </a:rPr>
              <a:t>IDeA</a:t>
            </a:r>
            <a:r>
              <a:rPr lang="en-US" sz="2800" dirty="0">
                <a:solidFill>
                  <a:schemeClr val="bg1">
                    <a:lumMod val="50000"/>
                  </a:schemeClr>
                </a:solidFill>
              </a:rPr>
              <a:t> States Pediatric Clinical Trials Network (</a:t>
            </a:r>
            <a:r>
              <a:rPr lang="en-US" sz="2800" dirty="0" smtClean="0">
                <a:solidFill>
                  <a:schemeClr val="bg1">
                    <a:lumMod val="50000"/>
                  </a:schemeClr>
                </a:solidFill>
              </a:rPr>
              <a:t>ISPCTN).</a:t>
            </a:r>
            <a:endParaRPr lang="en-US" sz="2800" dirty="0">
              <a:solidFill>
                <a:schemeClr val="bg1">
                  <a:lumMod val="50000"/>
                </a:schemeClr>
              </a:solidFill>
            </a:endParaRPr>
          </a:p>
          <a:p>
            <a:endParaRPr lang="en-US" sz="2800" dirty="0" smtClean="0">
              <a:solidFill>
                <a:schemeClr val="bg1">
                  <a:lumMod val="50000"/>
                </a:schemeClr>
              </a:solidFill>
            </a:endParaRPr>
          </a:p>
          <a:p>
            <a:r>
              <a:rPr lang="en-US" sz="2800" dirty="0" smtClean="0">
                <a:solidFill>
                  <a:schemeClr val="bg1">
                    <a:lumMod val="50000"/>
                  </a:schemeClr>
                </a:solidFill>
              </a:rPr>
              <a:t>Enrollment </a:t>
            </a:r>
            <a:r>
              <a:rPr lang="en-US" sz="2800" dirty="0">
                <a:solidFill>
                  <a:schemeClr val="bg1">
                    <a:lumMod val="50000"/>
                  </a:schemeClr>
                </a:solidFill>
              </a:rPr>
              <a:t>Criteria: </a:t>
            </a:r>
            <a:endParaRPr lang="en-US" sz="2800" dirty="0" smtClean="0">
              <a:solidFill>
                <a:schemeClr val="bg1">
                  <a:lumMod val="50000"/>
                </a:schemeClr>
              </a:solidFill>
            </a:endParaRPr>
          </a:p>
          <a:p>
            <a:pPr marL="457200" lvl="1" indent="0">
              <a:buNone/>
            </a:pPr>
            <a:r>
              <a:rPr lang="en-US" sz="2400" dirty="0" smtClean="0">
                <a:solidFill>
                  <a:schemeClr val="bg1">
                    <a:lumMod val="50000"/>
                  </a:schemeClr>
                </a:solidFill>
              </a:rPr>
              <a:t>child ages </a:t>
            </a:r>
            <a:r>
              <a:rPr lang="en-US" dirty="0" smtClean="0">
                <a:solidFill>
                  <a:schemeClr val="bg1">
                    <a:lumMod val="50000"/>
                  </a:schemeClr>
                </a:solidFill>
              </a:rPr>
              <a:t>6</a:t>
            </a:r>
            <a:r>
              <a:rPr lang="en-US" sz="2400" dirty="0" smtClean="0">
                <a:solidFill>
                  <a:schemeClr val="bg1">
                    <a:lumMod val="50000"/>
                  </a:schemeClr>
                </a:solidFill>
              </a:rPr>
              <a:t> – 17; diagnosis of asthma; documentation of obesity; </a:t>
            </a:r>
            <a:br>
              <a:rPr lang="en-US" sz="2400" dirty="0" smtClean="0">
                <a:solidFill>
                  <a:schemeClr val="bg1">
                    <a:lumMod val="50000"/>
                  </a:schemeClr>
                </a:solidFill>
              </a:rPr>
            </a:br>
            <a:r>
              <a:rPr lang="en-US" sz="2400" dirty="0" smtClean="0">
                <a:solidFill>
                  <a:schemeClr val="bg1">
                    <a:lumMod val="50000"/>
                  </a:schemeClr>
                </a:solidFill>
              </a:rPr>
              <a:t>meet additional inclusion criteria such as ‘an ability to swallow pills’. </a:t>
            </a:r>
          </a:p>
          <a:p>
            <a:endParaRPr lang="en-US" dirty="0" smtClean="0"/>
          </a:p>
          <a:p>
            <a:r>
              <a:rPr lang="en-US" dirty="0" err="1" smtClean="0"/>
              <a:t>Precalculated</a:t>
            </a:r>
            <a:r>
              <a:rPr lang="en-US" dirty="0" smtClean="0"/>
              <a:t> “distance from residence to clinic” is displayed</a:t>
            </a:r>
          </a:p>
          <a:p>
            <a:pPr lvl="1"/>
            <a:r>
              <a:rPr lang="en-US" dirty="0" smtClean="0"/>
              <a:t>Subjects have to comply with frequent trips to the clinic</a:t>
            </a:r>
          </a:p>
          <a:p>
            <a:pPr lvl="1"/>
            <a:endParaRPr lang="en-US" sz="2400" dirty="0"/>
          </a:p>
        </p:txBody>
      </p:sp>
    </p:spTree>
    <p:extLst>
      <p:ext uri="{BB962C8B-B14F-4D97-AF65-F5344CB8AC3E}">
        <p14:creationId xmlns:p14="http://schemas.microsoft.com/office/powerpoint/2010/main" val="40426382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Tree>
    <p:extLst>
      <p:ext uri="{BB962C8B-B14F-4D97-AF65-F5344CB8AC3E}">
        <p14:creationId xmlns:p14="http://schemas.microsoft.com/office/powerpoint/2010/main" val="37057058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3866763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19680329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i="1" dirty="0">
                <a:solidFill>
                  <a:srgbClr val="0070C0"/>
                </a:solidFill>
              </a:rPr>
              <a:t>HSC DATA TYPES</a:t>
            </a:r>
          </a:p>
        </p:txBody>
      </p:sp>
      <p:sp>
        <p:nvSpPr>
          <p:cNvPr id="3" name="Content Placeholder 2"/>
          <p:cNvSpPr>
            <a:spLocks noGrp="1"/>
          </p:cNvSpPr>
          <p:nvPr>
            <p:ph idx="1"/>
          </p:nvPr>
        </p:nvSpPr>
        <p:spPr/>
        <p:txBody>
          <a:bodyPr>
            <a:normAutofit/>
          </a:bodyPr>
          <a:lstStyle/>
          <a:p>
            <a:r>
              <a:rPr lang="en-US" dirty="0" smtClean="0"/>
              <a:t>Patient Data</a:t>
            </a:r>
          </a:p>
          <a:p>
            <a:pPr lvl="1"/>
            <a:r>
              <a:rPr lang="en-US" dirty="0" smtClean="0"/>
              <a:t>Inpatient/</a:t>
            </a:r>
            <a:r>
              <a:rPr lang="en-US" dirty="0" err="1" smtClean="0"/>
              <a:t>Meditech</a:t>
            </a:r>
            <a:endParaRPr lang="en-US" dirty="0" smtClean="0"/>
          </a:p>
          <a:p>
            <a:pPr lvl="1"/>
            <a:r>
              <a:rPr lang="en-US" dirty="0" smtClean="0"/>
              <a:t>Outpatient/Centricity</a:t>
            </a:r>
          </a:p>
          <a:p>
            <a:pPr lvl="1"/>
            <a:r>
              <a:rPr lang="en-US" dirty="0" smtClean="0"/>
              <a:t>Dozens of departmental sources</a:t>
            </a:r>
          </a:p>
          <a:p>
            <a:pPr lvl="1"/>
            <a:r>
              <a:rPr lang="en-US" dirty="0" smtClean="0"/>
              <a:t>Billing and Claims Data</a:t>
            </a:r>
          </a:p>
          <a:p>
            <a:pPr lvl="1"/>
            <a:r>
              <a:rPr lang="en-US" dirty="0" smtClean="0"/>
              <a:t>Biomedical Research Data</a:t>
            </a:r>
          </a:p>
          <a:p>
            <a:pPr marL="228600" lvl="1">
              <a:spcBef>
                <a:spcPts val="1000"/>
              </a:spcBef>
            </a:pPr>
            <a:r>
              <a:rPr lang="en-US" sz="2800" dirty="0"/>
              <a:t>Employee Data</a:t>
            </a:r>
          </a:p>
          <a:p>
            <a:pPr marL="228600" lvl="1">
              <a:spcBef>
                <a:spcPts val="1000"/>
              </a:spcBef>
            </a:pPr>
            <a:r>
              <a:rPr lang="en-US" sz="2800" dirty="0"/>
              <a:t>Administrative Cost Data</a:t>
            </a:r>
          </a:p>
          <a:p>
            <a:pPr marL="228600" lvl="1">
              <a:spcBef>
                <a:spcPts val="1000"/>
              </a:spcBef>
            </a:pPr>
            <a:r>
              <a:rPr lang="en-US" sz="2800" dirty="0"/>
              <a:t>Student Data</a:t>
            </a:r>
          </a:p>
        </p:txBody>
      </p:sp>
      <p:sp>
        <p:nvSpPr>
          <p:cNvPr id="4" name="Flowchart: Connector 3"/>
          <p:cNvSpPr/>
          <p:nvPr/>
        </p:nvSpPr>
        <p:spPr>
          <a:xfrm>
            <a:off x="7818896" y="2603714"/>
            <a:ext cx="2642461" cy="2262753"/>
          </a:xfrm>
          <a:prstGeom prst="flowChartConnector">
            <a:avLst/>
          </a:prstGeom>
          <a:solidFill>
            <a:schemeClr val="bg1">
              <a:lumMod val="85000"/>
            </a:schemeClr>
          </a:solidFill>
          <a:ln>
            <a:solidFill>
              <a:schemeClr val="bg1">
                <a:lumMod val="85000"/>
                <a:alpha val="12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DATA TYPES</a:t>
            </a:r>
            <a:endParaRPr lang="en-US" sz="2400" dirty="0">
              <a:solidFill>
                <a:schemeClr val="tx1"/>
              </a:solidFill>
            </a:endParaRPr>
          </a:p>
        </p:txBody>
      </p:sp>
      <p:sp>
        <p:nvSpPr>
          <p:cNvPr id="8" name="Flowchart: Connector 7"/>
          <p:cNvSpPr/>
          <p:nvPr/>
        </p:nvSpPr>
        <p:spPr>
          <a:xfrm>
            <a:off x="6775183" y="2744258"/>
            <a:ext cx="1263112" cy="1100380"/>
          </a:xfrm>
          <a:prstGeom prst="flowChartConnector">
            <a:avLst/>
          </a:prstGeom>
          <a:solidFill>
            <a:srgbClr val="F0F5B1"/>
          </a:solidFill>
          <a:ln>
            <a:solidFill>
              <a:srgbClr val="D9EBAB">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Linked Data</a:t>
            </a:r>
            <a:endParaRPr lang="en-US" sz="1200" dirty="0">
              <a:solidFill>
                <a:schemeClr val="tx1"/>
              </a:solidFill>
            </a:endParaRPr>
          </a:p>
        </p:txBody>
      </p:sp>
      <p:sp>
        <p:nvSpPr>
          <p:cNvPr id="9" name="Flowchart: Connector 8"/>
          <p:cNvSpPr/>
          <p:nvPr/>
        </p:nvSpPr>
        <p:spPr>
          <a:xfrm>
            <a:off x="6871562" y="3823063"/>
            <a:ext cx="1263112" cy="1100380"/>
          </a:xfrm>
          <a:prstGeom prst="flowChartConnector">
            <a:avLst/>
          </a:prstGeom>
          <a:solidFill>
            <a:srgbClr val="D9EBAB"/>
          </a:solidFill>
          <a:ln>
            <a:solidFill>
              <a:srgbClr val="D9EBAB">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Event Data</a:t>
            </a:r>
            <a:endParaRPr lang="en-US" sz="1200" dirty="0">
              <a:solidFill>
                <a:schemeClr val="tx1"/>
              </a:solidFill>
            </a:endParaRPr>
          </a:p>
        </p:txBody>
      </p:sp>
      <p:sp>
        <p:nvSpPr>
          <p:cNvPr id="10" name="Flowchart: Connector 9"/>
          <p:cNvSpPr/>
          <p:nvPr/>
        </p:nvSpPr>
        <p:spPr>
          <a:xfrm>
            <a:off x="7743342" y="4585421"/>
            <a:ext cx="1263112" cy="1100380"/>
          </a:xfrm>
          <a:prstGeom prst="flowChartConnector">
            <a:avLst/>
          </a:prstGeom>
          <a:solidFill>
            <a:srgbClr val="C1F2B4"/>
          </a:solidFill>
          <a:ln>
            <a:solidFill>
              <a:srgbClr val="C1F2B4">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Connector 10"/>
          <p:cNvSpPr/>
          <p:nvPr/>
        </p:nvSpPr>
        <p:spPr>
          <a:xfrm>
            <a:off x="8917016" y="4711740"/>
            <a:ext cx="1263112" cy="1100380"/>
          </a:xfrm>
          <a:prstGeom prst="flowChartConnector">
            <a:avLst/>
          </a:prstGeom>
          <a:solidFill>
            <a:srgbClr val="95EF91"/>
          </a:solidFill>
          <a:ln>
            <a:solidFill>
              <a:srgbClr val="95EF91">
                <a:alpha val="11765"/>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9774910" y="2071412"/>
            <a:ext cx="1263112" cy="1100380"/>
          </a:xfrm>
          <a:prstGeom prst="flowChartConnector">
            <a:avLst/>
          </a:prstGeom>
          <a:solidFill>
            <a:srgbClr val="A8EDF6"/>
          </a:solidFill>
          <a:ln>
            <a:solidFill>
              <a:srgbClr val="A8EDF6">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9891146" y="4035231"/>
            <a:ext cx="1263112" cy="1100380"/>
          </a:xfrm>
          <a:prstGeom prst="flowChartConnector">
            <a:avLst/>
          </a:prstGeom>
          <a:solidFill>
            <a:srgbClr val="5CB886"/>
          </a:solidFill>
          <a:ln>
            <a:solidFill>
              <a:srgbClr val="5CB886">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10346165" y="3008301"/>
            <a:ext cx="1263112" cy="1100380"/>
          </a:xfrm>
          <a:prstGeom prst="flowChartConnector">
            <a:avLst/>
          </a:prstGeom>
          <a:solidFill>
            <a:srgbClr val="C1FBF8"/>
          </a:solidFill>
          <a:ln>
            <a:solidFill>
              <a:srgbClr val="C1FBF8">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8735232" y="1634848"/>
            <a:ext cx="1263112" cy="1100380"/>
          </a:xfrm>
          <a:prstGeom prst="flowChartConnector">
            <a:avLst/>
          </a:prstGeom>
          <a:solidFill>
            <a:srgbClr val="4DDFE3"/>
          </a:solidFill>
          <a:ln>
            <a:solidFill>
              <a:srgbClr val="D9EBAB">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Structured Data</a:t>
            </a:r>
            <a:endParaRPr lang="en-US" sz="1000" dirty="0">
              <a:solidFill>
                <a:schemeClr val="tx1"/>
              </a:solidFill>
            </a:endParaRPr>
          </a:p>
        </p:txBody>
      </p:sp>
      <p:sp>
        <p:nvSpPr>
          <p:cNvPr id="16" name="Flowchart: Connector 15"/>
          <p:cNvSpPr/>
          <p:nvPr/>
        </p:nvSpPr>
        <p:spPr>
          <a:xfrm>
            <a:off x="7538798" y="1907921"/>
            <a:ext cx="1263112" cy="1100380"/>
          </a:xfrm>
          <a:prstGeom prst="flowChartConnector">
            <a:avLst/>
          </a:prstGeom>
          <a:solidFill>
            <a:srgbClr val="FEFEEC"/>
          </a:solidFill>
          <a:ln>
            <a:solidFill>
              <a:srgbClr val="FEFEEC">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Unstructured Data</a:t>
            </a:r>
            <a:endParaRPr lang="en-US" sz="1000" dirty="0">
              <a:solidFill>
                <a:schemeClr val="tx1"/>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26005746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Tree>
    <p:extLst>
      <p:ext uri="{BB962C8B-B14F-4D97-AF65-F5344CB8AC3E}">
        <p14:creationId xmlns:p14="http://schemas.microsoft.com/office/powerpoint/2010/main" val="1361010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solidFill>
                  <a:schemeClr val="bg1">
                    <a:lumMod val="50000"/>
                  </a:schemeClr>
                </a:solidFill>
              </a:rPr>
              <a:t>Change </a:t>
            </a:r>
            <a:r>
              <a:rPr lang="en-US" sz="2000" dirty="0">
                <a:solidFill>
                  <a:schemeClr val="bg1">
                    <a:lumMod val="50000"/>
                  </a:schemeClr>
                </a:solidFill>
              </a:rPr>
              <a:t>in </a:t>
            </a:r>
            <a:r>
              <a:rPr lang="en-US" sz="2000" dirty="0" smtClean="0">
                <a:solidFill>
                  <a:schemeClr val="bg1">
                    <a:lumMod val="50000"/>
                  </a:schemeClr>
                </a:solidFill>
              </a:rPr>
              <a:t>HgbA1c </a:t>
            </a:r>
            <a:r>
              <a:rPr lang="en-US" sz="2000" dirty="0">
                <a:solidFill>
                  <a:schemeClr val="bg1">
                    <a:lumMod val="50000"/>
                  </a:schemeClr>
                </a:solidFill>
              </a:rPr>
              <a:t>from s</a:t>
            </a:r>
            <a:r>
              <a:rPr lang="en-US" sz="2000" dirty="0" smtClean="0">
                <a:solidFill>
                  <a:schemeClr val="bg1">
                    <a:lumMod val="50000"/>
                  </a:schemeClr>
                </a:solidFill>
              </a:rPr>
              <a:t>tart </a:t>
            </a:r>
            <a:r>
              <a:rPr lang="en-US" sz="2000" dirty="0">
                <a:solidFill>
                  <a:schemeClr val="bg1">
                    <a:lumMod val="50000"/>
                  </a:schemeClr>
                </a:solidFill>
              </a:rPr>
              <a:t>date up to 5 years of </a:t>
            </a:r>
            <a:r>
              <a:rPr lang="en-US" sz="2000" dirty="0" smtClean="0">
                <a:solidFill>
                  <a:schemeClr val="bg1">
                    <a:lumMod val="50000"/>
                  </a:schemeClr>
                </a:solidFill>
              </a:rPr>
              <a:t>follow-up</a:t>
            </a:r>
          </a:p>
          <a:p>
            <a:pPr lvl="1"/>
            <a:r>
              <a:rPr lang="en-US" sz="2000" dirty="0" smtClean="0">
                <a:solidFill>
                  <a:schemeClr val="bg1">
                    <a:lumMod val="50000"/>
                  </a:schemeClr>
                </a:solidFill>
              </a:rPr>
              <a:t>Time </a:t>
            </a:r>
            <a:r>
              <a:rPr lang="en-US" sz="2000" dirty="0">
                <a:solidFill>
                  <a:schemeClr val="bg1">
                    <a:lumMod val="50000"/>
                  </a:schemeClr>
                </a:solidFill>
              </a:rPr>
              <a:t>to patient-specific </a:t>
            </a:r>
            <a:r>
              <a:rPr lang="en-US" sz="2000" dirty="0" smtClean="0">
                <a:solidFill>
                  <a:schemeClr val="bg1">
                    <a:lumMod val="50000"/>
                  </a:schemeClr>
                </a:solidFill>
              </a:rPr>
              <a:t>HgbA1c goal</a:t>
            </a:r>
          </a:p>
          <a:p>
            <a:pPr lvl="1"/>
            <a:r>
              <a:rPr lang="en-US" sz="2000" dirty="0">
                <a:solidFill>
                  <a:schemeClr val="bg1">
                    <a:lumMod val="50000"/>
                  </a:schemeClr>
                </a:solidFill>
              </a:rPr>
              <a:t>D</a:t>
            </a:r>
            <a:r>
              <a:rPr lang="en-US" sz="2000" dirty="0" smtClean="0">
                <a:solidFill>
                  <a:schemeClr val="bg1">
                    <a:lumMod val="50000"/>
                  </a:schemeClr>
                </a:solidFill>
              </a:rPr>
              <a:t>uration </a:t>
            </a:r>
            <a:r>
              <a:rPr lang="en-US" sz="2000" dirty="0">
                <a:solidFill>
                  <a:schemeClr val="bg1">
                    <a:lumMod val="50000"/>
                  </a:schemeClr>
                </a:solidFill>
              </a:rPr>
              <a:t>of </a:t>
            </a:r>
            <a:r>
              <a:rPr lang="en-US" sz="2000" dirty="0" smtClean="0">
                <a:solidFill>
                  <a:schemeClr val="bg1">
                    <a:lumMod val="50000"/>
                  </a:schemeClr>
                </a:solidFill>
              </a:rPr>
              <a:t>HgbA1c </a:t>
            </a:r>
            <a:r>
              <a:rPr lang="en-US" sz="2000" dirty="0">
                <a:solidFill>
                  <a:schemeClr val="bg1">
                    <a:lumMod val="50000"/>
                  </a:schemeClr>
                </a:solidFill>
              </a:rPr>
              <a:t>at or below patient-specific goal from initial attainment of goal until loss of </a:t>
            </a:r>
            <a:r>
              <a:rPr lang="en-US" sz="2000" dirty="0" smtClean="0">
                <a:solidFill>
                  <a:schemeClr val="bg1">
                    <a:lumMod val="50000"/>
                  </a:schemeClr>
                </a:solidFill>
              </a:rPr>
              <a:t>goal</a:t>
            </a:r>
          </a:p>
          <a:p>
            <a:pPr lvl="1"/>
            <a:r>
              <a:rPr lang="en-US" sz="2000" dirty="0">
                <a:solidFill>
                  <a:schemeClr val="bg1">
                    <a:lumMod val="50000"/>
                  </a:schemeClr>
                </a:solidFill>
              </a:rPr>
              <a:t>P</a:t>
            </a:r>
            <a:r>
              <a:rPr lang="en-US" sz="2000" dirty="0" smtClean="0">
                <a:solidFill>
                  <a:schemeClr val="bg1">
                    <a:lumMod val="50000"/>
                  </a:schemeClr>
                </a:solidFill>
              </a:rPr>
              <a:t>ercentage </a:t>
            </a:r>
            <a:r>
              <a:rPr lang="en-US" sz="2000" dirty="0">
                <a:solidFill>
                  <a:schemeClr val="bg1">
                    <a:lumMod val="50000"/>
                  </a:schemeClr>
                </a:solidFill>
              </a:rPr>
              <a:t>of time at which </a:t>
            </a:r>
            <a:r>
              <a:rPr lang="en-US" sz="2000" dirty="0" smtClean="0">
                <a:solidFill>
                  <a:schemeClr val="bg1">
                    <a:lumMod val="50000"/>
                  </a:schemeClr>
                </a:solidFill>
              </a:rPr>
              <a:t>HgbA1c </a:t>
            </a:r>
            <a:r>
              <a:rPr lang="en-US" sz="2000" dirty="0">
                <a:solidFill>
                  <a:schemeClr val="bg1">
                    <a:lumMod val="50000"/>
                  </a:schemeClr>
                </a:solidFill>
              </a:rPr>
              <a:t>is at or below patient-specific </a:t>
            </a:r>
            <a:r>
              <a:rPr lang="en-US" sz="2000" dirty="0" smtClean="0">
                <a:solidFill>
                  <a:schemeClr val="bg1">
                    <a:lumMod val="50000"/>
                  </a:schemeClr>
                </a:solidFill>
              </a:rPr>
              <a:t>goal</a:t>
            </a:r>
          </a:p>
          <a:p>
            <a:pPr lvl="1"/>
            <a:r>
              <a:rPr lang="en-US" sz="2000" dirty="0">
                <a:solidFill>
                  <a:schemeClr val="bg1">
                    <a:lumMod val="50000"/>
                  </a:schemeClr>
                </a:solidFill>
              </a:rPr>
              <a:t>Y</a:t>
            </a:r>
            <a:r>
              <a:rPr lang="en-US" sz="2000" dirty="0" smtClean="0">
                <a:solidFill>
                  <a:schemeClr val="bg1">
                    <a:lumMod val="50000"/>
                  </a:schemeClr>
                </a:solidFill>
              </a:rPr>
              <a:t>early </a:t>
            </a:r>
            <a:r>
              <a:rPr lang="en-US" sz="2000" dirty="0">
                <a:solidFill>
                  <a:schemeClr val="bg1">
                    <a:lumMod val="50000"/>
                  </a:schemeClr>
                </a:solidFill>
              </a:rPr>
              <a:t>completion of select components of the comprehensive diabetes medical </a:t>
            </a:r>
            <a:r>
              <a:rPr lang="en-US" sz="2000" dirty="0" smtClean="0">
                <a:solidFill>
                  <a:schemeClr val="bg1">
                    <a:lumMod val="50000"/>
                  </a:schemeClr>
                </a:solidFill>
              </a:rPr>
              <a:t>evaluation</a:t>
            </a:r>
          </a:p>
          <a:p>
            <a:pPr lvl="1"/>
            <a:r>
              <a:rPr lang="en-US" sz="2100" dirty="0">
                <a:solidFill>
                  <a:schemeClr val="bg1">
                    <a:lumMod val="50000"/>
                  </a:schemeClr>
                </a:solidFill>
              </a:rPr>
              <a:t>Included patients will be followed for a 5-year period. </a:t>
            </a:r>
          </a:p>
          <a:p>
            <a:endParaRPr lang="en-US" sz="2700" dirty="0" smtClean="0">
              <a:solidFill>
                <a:schemeClr val="bg1">
                  <a:lumMod val="50000"/>
                </a:schemeClr>
              </a:solidFill>
            </a:endParaRPr>
          </a:p>
          <a:p>
            <a:r>
              <a:rPr lang="en-US" sz="2700" dirty="0" smtClean="0">
                <a:solidFill>
                  <a:schemeClr val="bg1">
                    <a:lumMod val="50000"/>
                  </a:schemeClr>
                </a:solidFill>
              </a:rPr>
              <a:t>Enrollment </a:t>
            </a:r>
            <a:r>
              <a:rPr lang="en-US" sz="2700" dirty="0">
                <a:solidFill>
                  <a:schemeClr val="bg1">
                    <a:lumMod val="50000"/>
                  </a:schemeClr>
                </a:solidFill>
              </a:rPr>
              <a:t>Criteria: </a:t>
            </a:r>
            <a:endParaRPr lang="en-US" sz="2700" dirty="0" smtClean="0">
              <a:solidFill>
                <a:schemeClr val="bg1">
                  <a:lumMod val="50000"/>
                </a:schemeClr>
              </a:solidFill>
            </a:endParaRPr>
          </a:p>
          <a:p>
            <a:pPr lvl="1"/>
            <a:r>
              <a:rPr lang="en-US" sz="2300" dirty="0" smtClean="0">
                <a:solidFill>
                  <a:schemeClr val="bg1">
                    <a:lumMod val="50000"/>
                  </a:schemeClr>
                </a:solidFill>
              </a:rPr>
              <a:t>Patients ages 18 years or greater</a:t>
            </a:r>
          </a:p>
          <a:p>
            <a:pPr lvl="1"/>
            <a:r>
              <a:rPr lang="en-US" sz="2300" dirty="0" smtClean="0">
                <a:solidFill>
                  <a:schemeClr val="bg1">
                    <a:lumMod val="50000"/>
                  </a:schemeClr>
                </a:solidFill>
              </a:rPr>
              <a:t>Initial appointment for management of Type II DM between 1-1-2008 and 12-31-2011</a:t>
            </a:r>
          </a:p>
          <a:p>
            <a:pPr lvl="1"/>
            <a:r>
              <a:rPr lang="en-US" sz="2300" dirty="0" smtClean="0">
                <a:solidFill>
                  <a:schemeClr val="bg1">
                    <a:lumMod val="50000"/>
                  </a:schemeClr>
                </a:solidFill>
              </a:rPr>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174160" y="6388924"/>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3370656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73776" y="1724891"/>
            <a:ext cx="11927724" cy="4564294"/>
          </a:xfrm>
        </p:spPr>
        <p:txBody>
          <a:bodyPr/>
          <a:lstStyle/>
          <a:p>
            <a:pPr marL="0" indent="0">
              <a:buNone/>
            </a:pPr>
            <a:r>
              <a:rPr lang="en-US" dirty="0" smtClean="0">
                <a:solidFill>
                  <a:schemeClr val="bg1">
                    <a:lumMod val="50000"/>
                  </a:schemeClr>
                </a:solidFill>
              </a:rPr>
              <a:t>For each cohort, six tables were provided using 4 main-stem sources:</a:t>
            </a:r>
          </a:p>
          <a:p>
            <a:pPr lvl="1"/>
            <a:r>
              <a:rPr lang="en-US" dirty="0" smtClean="0">
                <a:solidFill>
                  <a:schemeClr val="bg1">
                    <a:lumMod val="50000"/>
                  </a:schemeClr>
                </a:solidFill>
              </a:rPr>
              <a:t>A list of included patients and relevant demographics</a:t>
            </a:r>
          </a:p>
          <a:p>
            <a:pPr lvl="1"/>
            <a:r>
              <a:rPr lang="en-US" dirty="0" smtClean="0">
                <a:solidFill>
                  <a:schemeClr val="bg1">
                    <a:lumMod val="50000"/>
                  </a:schemeClr>
                </a:solidFill>
              </a:rPr>
              <a:t>Unique 5-year study period triggered by initial Type II DM management</a:t>
            </a:r>
          </a:p>
          <a:p>
            <a:pPr lvl="1"/>
            <a:r>
              <a:rPr lang="en-US" dirty="0" smtClean="0">
                <a:solidFill>
                  <a:schemeClr val="bg1">
                    <a:lumMod val="50000"/>
                  </a:schemeClr>
                </a:solidFill>
              </a:rPr>
              <a:t>A comprehensive appointment history</a:t>
            </a:r>
          </a:p>
          <a:p>
            <a:pPr lvl="1"/>
            <a:r>
              <a:rPr lang="en-US" dirty="0" smtClean="0">
                <a:solidFill>
                  <a:schemeClr val="bg1">
                    <a:lumMod val="50000"/>
                  </a:schemeClr>
                </a:solidFill>
              </a:rPr>
              <a:t>Active diagnoses</a:t>
            </a:r>
          </a:p>
          <a:p>
            <a:pPr lvl="1"/>
            <a:r>
              <a:rPr lang="en-US" dirty="0" smtClean="0">
                <a:solidFill>
                  <a:schemeClr val="bg1">
                    <a:lumMod val="50000"/>
                  </a:schemeClr>
                </a:solidFill>
              </a:rPr>
              <a:t>Active medications</a:t>
            </a:r>
          </a:p>
          <a:p>
            <a:pPr lvl="1"/>
            <a:r>
              <a:rPr lang="en-US" dirty="0" smtClean="0">
                <a:solidFill>
                  <a:schemeClr val="bg1">
                    <a:lumMod val="50000"/>
                  </a:schemeClr>
                </a:solidFill>
              </a:rPr>
              <a:t>Clinical outcomes to include HbgA1c, blood pressure, diabetic eye and foot exams, influenza and pneumococcal vaccines, lipid profile, and nephropathy</a:t>
            </a:r>
          </a:p>
          <a:p>
            <a:endParaRPr lang="en-US" dirty="0" smtClean="0">
              <a:solidFill>
                <a:schemeClr val="bg1">
                  <a:lumMod val="50000"/>
                </a:schemeClr>
              </a:solidFill>
            </a:endParaRPr>
          </a:p>
          <a:p>
            <a:pPr lvl="2"/>
            <a:endParaRPr lang="en-US" dirty="0" smtClean="0">
              <a:solidFill>
                <a:schemeClr val="bg1">
                  <a:lumMod val="50000"/>
                </a:schemeClr>
              </a:solidFill>
            </a:endParaRPr>
          </a:p>
          <a:p>
            <a:pPr lvl="1"/>
            <a:endParaRPr lang="en-US" dirty="0">
              <a:solidFill>
                <a:schemeClr val="bg1">
                  <a:lumMod val="50000"/>
                </a:schemeClr>
              </a:solidFill>
            </a:endParaRPr>
          </a:p>
        </p:txBody>
      </p:sp>
    </p:spTree>
    <p:extLst>
      <p:ext uri="{BB962C8B-B14F-4D97-AF65-F5344CB8AC3E}">
        <p14:creationId xmlns:p14="http://schemas.microsoft.com/office/powerpoint/2010/main" val="25910612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
        <p:nvSpPr>
          <p:cNvPr id="4" name="TextBox 3"/>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9255460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solidFill>
                  <a:schemeClr val="bg1">
                    <a:lumMod val="50000"/>
                  </a:schemeClr>
                </a:solidFill>
              </a:rPr>
              <a:t>all-cause </a:t>
            </a:r>
            <a:r>
              <a:rPr lang="en-US" dirty="0">
                <a:solidFill>
                  <a:schemeClr val="bg1">
                    <a:lumMod val="50000"/>
                  </a:schemeClr>
                </a:solidFill>
              </a:rPr>
              <a:t>hospital admissions 1 year pre- and post-transitions of care clinic intervention</a:t>
            </a:r>
          </a:p>
          <a:p>
            <a:pPr lvl="1"/>
            <a:r>
              <a:rPr lang="en-US" dirty="0" smtClean="0">
                <a:solidFill>
                  <a:schemeClr val="bg1">
                    <a:lumMod val="50000"/>
                  </a:schemeClr>
                </a:solidFill>
              </a:rPr>
              <a:t>30-day </a:t>
            </a:r>
            <a:r>
              <a:rPr lang="en-US" dirty="0">
                <a:solidFill>
                  <a:schemeClr val="bg1">
                    <a:lumMod val="50000"/>
                  </a:schemeClr>
                </a:solidFill>
              </a:rPr>
              <a:t>all-cause readmissions pre- and post-transitions of care clinic intervention</a:t>
            </a:r>
          </a:p>
          <a:p>
            <a:pPr lvl="1"/>
            <a:r>
              <a:rPr lang="en-US" dirty="0" smtClean="0">
                <a:solidFill>
                  <a:schemeClr val="bg1">
                    <a:lumMod val="50000"/>
                  </a:schemeClr>
                </a:solidFill>
              </a:rPr>
              <a:t>all-cause </a:t>
            </a:r>
            <a:r>
              <a:rPr lang="en-US" dirty="0">
                <a:solidFill>
                  <a:schemeClr val="bg1">
                    <a:lumMod val="50000"/>
                  </a:schemeClr>
                </a:solidFill>
              </a:rPr>
              <a:t>emergency department (ED) utilization 1 year pre- and post-transitions of care </a:t>
            </a:r>
            <a:r>
              <a:rPr lang="en-US" dirty="0" smtClean="0">
                <a:solidFill>
                  <a:schemeClr val="bg1">
                    <a:lumMod val="50000"/>
                  </a:schemeClr>
                </a:solidFill>
              </a:rPr>
              <a:t>clinic intervention</a:t>
            </a:r>
            <a:endParaRPr lang="en-US" dirty="0">
              <a:solidFill>
                <a:schemeClr val="bg1">
                  <a:lumMod val="50000"/>
                </a:schemeClr>
              </a:solidFill>
            </a:endParaRPr>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solidFill>
                  <a:schemeClr val="bg1">
                    <a:lumMod val="50000"/>
                  </a:schemeClr>
                </a:solidFill>
              </a:rPr>
              <a:t>Enrollment criteria: </a:t>
            </a:r>
          </a:p>
          <a:p>
            <a:pPr lvl="1"/>
            <a:r>
              <a:rPr lang="en-US" dirty="0" smtClean="0">
                <a:solidFill>
                  <a:schemeClr val="bg1">
                    <a:lumMod val="50000"/>
                  </a:schemeClr>
                </a:solidFill>
              </a:rPr>
              <a:t>All patients, ages 18 and older</a:t>
            </a:r>
          </a:p>
          <a:p>
            <a:pPr lvl="1"/>
            <a:r>
              <a:rPr lang="en-US" dirty="0" smtClean="0">
                <a:solidFill>
                  <a:schemeClr val="bg1">
                    <a:lumMod val="50000"/>
                  </a:schemeClr>
                </a:solidFill>
              </a:rPr>
              <a:t>Transition </a:t>
            </a:r>
            <a:r>
              <a:rPr lang="en-US" dirty="0">
                <a:solidFill>
                  <a:schemeClr val="bg1">
                    <a:lumMod val="50000"/>
                  </a:schemeClr>
                </a:solidFill>
              </a:rPr>
              <a:t>of </a:t>
            </a:r>
            <a:r>
              <a:rPr lang="en-US" dirty="0" smtClean="0">
                <a:solidFill>
                  <a:schemeClr val="bg1">
                    <a:lumMod val="50000"/>
                  </a:schemeClr>
                </a:solidFill>
              </a:rPr>
              <a:t>Care (</a:t>
            </a:r>
            <a:r>
              <a:rPr lang="en-US" dirty="0" err="1" smtClean="0">
                <a:solidFill>
                  <a:schemeClr val="bg1">
                    <a:lumMod val="50000"/>
                  </a:schemeClr>
                </a:solidFill>
              </a:rPr>
              <a:t>ToC</a:t>
            </a:r>
            <a:r>
              <a:rPr lang="en-US" dirty="0" smtClean="0">
                <a:solidFill>
                  <a:schemeClr val="bg1">
                    <a:lumMod val="50000"/>
                  </a:schemeClr>
                </a:solidFill>
              </a:rPr>
              <a:t>) Clinic patient between </a:t>
            </a:r>
            <a:r>
              <a:rPr lang="en-US" dirty="0">
                <a:solidFill>
                  <a:schemeClr val="bg1">
                    <a:lumMod val="50000"/>
                  </a:schemeClr>
                </a:solidFill>
              </a:rPr>
              <a:t>June 12, 2017 and January 12, </a:t>
            </a:r>
            <a:r>
              <a:rPr lang="en-US" dirty="0" smtClean="0">
                <a:solidFill>
                  <a:schemeClr val="bg1">
                    <a:lumMod val="50000"/>
                  </a:schemeClr>
                </a:solidFill>
              </a:rPr>
              <a:t>2018. </a:t>
            </a:r>
            <a:endParaRPr lang="en-US" sz="2400" dirty="0">
              <a:solidFill>
                <a:schemeClr val="bg1">
                  <a:lumMod val="50000"/>
                </a:schemeClr>
              </a:solidFill>
            </a:endParaRPr>
          </a:p>
        </p:txBody>
      </p:sp>
      <p:sp>
        <p:nvSpPr>
          <p:cNvPr id="5" name="TextBox 4"/>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6807299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patient’s </a:t>
            </a:r>
            <a:r>
              <a:rPr lang="en-US" dirty="0"/>
              <a:t>initial </a:t>
            </a:r>
            <a:r>
              <a:rPr lang="en-US" dirty="0" err="1" smtClean="0"/>
              <a:t>ToC</a:t>
            </a:r>
            <a:r>
              <a:rPr lang="en-US" dirty="0" smtClean="0"/>
              <a:t> visit in comparison to the same 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solidFill>
                  <a:schemeClr val="bg1">
                    <a:lumMod val="50000"/>
                  </a:schemeClr>
                </a:solidFill>
              </a:rPr>
              <a:t>Demographic variables</a:t>
            </a:r>
            <a:r>
              <a:rPr lang="en-US" dirty="0" smtClean="0">
                <a:solidFill>
                  <a:schemeClr val="bg1">
                    <a:lumMod val="50000"/>
                  </a:schemeClr>
                </a:solidFill>
              </a:rPr>
              <a:t>: inpatient and outpatient medical record number, patient name, account number, date of birth, gender, race, ethnicity, insurance, and zip code</a:t>
            </a:r>
          </a:p>
          <a:p>
            <a:r>
              <a:rPr lang="en-US" i="1" dirty="0" smtClean="0">
                <a:solidFill>
                  <a:schemeClr val="bg1">
                    <a:lumMod val="50000"/>
                  </a:schemeClr>
                </a:solidFill>
              </a:rPr>
              <a:t>Inpatient variables</a:t>
            </a:r>
            <a:r>
              <a:rPr lang="en-US" dirty="0" smtClean="0">
                <a:solidFill>
                  <a:schemeClr val="bg1">
                    <a:lumMod val="50000"/>
                  </a:schemeClr>
                </a:solidFill>
              </a:rPr>
              <a:t>: date of admission, date of discharge, length of stay, discharge diagnoses (1-50), DRG, place of service, charges, payments</a:t>
            </a:r>
          </a:p>
          <a:p>
            <a:r>
              <a:rPr lang="en-US" i="1" dirty="0" smtClean="0">
                <a:solidFill>
                  <a:schemeClr val="bg1">
                    <a:lumMod val="50000"/>
                  </a:schemeClr>
                </a:solidFill>
              </a:rPr>
              <a:t>Outpatient variables</a:t>
            </a:r>
            <a:r>
              <a:rPr lang="en-US" dirty="0" smtClean="0">
                <a:solidFill>
                  <a:schemeClr val="bg1">
                    <a:lumMod val="50000"/>
                  </a:schemeClr>
                </a:solidFill>
              </a:rPr>
              <a:t>: </a:t>
            </a:r>
          </a:p>
          <a:p>
            <a:pPr lvl="1"/>
            <a:r>
              <a:rPr lang="en-US" dirty="0" smtClean="0">
                <a:solidFill>
                  <a:schemeClr val="bg1">
                    <a:lumMod val="50000"/>
                  </a:schemeClr>
                </a:solidFill>
              </a:rPr>
              <a:t>Appointments: date and time, type, reason, provider, duration, status</a:t>
            </a:r>
          </a:p>
          <a:p>
            <a:pPr lvl="1"/>
            <a:r>
              <a:rPr lang="en-US" dirty="0" smtClean="0">
                <a:solidFill>
                  <a:schemeClr val="bg1">
                    <a:lumMod val="50000"/>
                  </a:schemeClr>
                </a:solidFill>
              </a:rPr>
              <a:t>Medications: medication name, generic name, start date, stop date</a:t>
            </a:r>
          </a:p>
          <a:p>
            <a:pPr lvl="1"/>
            <a:r>
              <a:rPr lang="en-US" dirty="0" smtClean="0">
                <a:solidFill>
                  <a:schemeClr val="bg1">
                    <a:lumMod val="50000"/>
                  </a:schemeClr>
                </a:solidFill>
              </a:rPr>
              <a:t>Diagnoses: ICD code, code description, start date, stop date</a:t>
            </a:r>
          </a:p>
          <a:p>
            <a:pPr lvl="1"/>
            <a:r>
              <a:rPr lang="en-US" dirty="0" smtClean="0">
                <a:solidFill>
                  <a:schemeClr val="bg1">
                    <a:lumMod val="50000"/>
                  </a:schemeClr>
                </a:solidFill>
              </a:rPr>
              <a:t>Invoices: invoice number, location of care, provider name, charge, payments, diagnoses, </a:t>
            </a:r>
            <a:r>
              <a:rPr lang="en-US" dirty="0" err="1" smtClean="0">
                <a:solidFill>
                  <a:schemeClr val="bg1">
                    <a:lumMod val="50000"/>
                  </a:schemeClr>
                </a:solidFill>
              </a:rPr>
              <a:t>cpt</a:t>
            </a:r>
            <a:r>
              <a:rPr lang="en-US" dirty="0" smtClean="0">
                <a:solidFill>
                  <a:schemeClr val="bg1">
                    <a:lumMod val="50000"/>
                  </a:schemeClr>
                </a:solidFill>
              </a:rPr>
              <a:t> codes</a:t>
            </a:r>
            <a:endParaRPr lang="en-US" sz="2800" dirty="0">
              <a:solidFill>
                <a:schemeClr val="bg1">
                  <a:lumMod val="50000"/>
                </a:schemeClr>
              </a:solidFill>
            </a:endParaRPr>
          </a:p>
        </p:txBody>
      </p:sp>
      <p:sp>
        <p:nvSpPr>
          <p:cNvPr id="6" name="TextBox 5"/>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0708074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pPr marL="0" indent="0">
              <a:buNone/>
            </a:pPr>
            <a:r>
              <a:rPr lang="en-US" dirty="0" smtClean="0"/>
              <a:t>Required </a:t>
            </a:r>
            <a:r>
              <a:rPr lang="en-US" dirty="0"/>
              <a:t>most comprehensive collection of data from wide variety of </a:t>
            </a:r>
            <a:r>
              <a:rPr lang="en-US" dirty="0" smtClean="0"/>
              <a:t>sources</a:t>
            </a:r>
          </a:p>
          <a:p>
            <a:endParaRPr lang="en-US" dirty="0"/>
          </a:p>
          <a:p>
            <a:r>
              <a:rPr lang="en-US" dirty="0" smtClean="0"/>
              <a:t>Centricity </a:t>
            </a:r>
            <a:r>
              <a:rPr lang="en-US" dirty="0"/>
              <a:t>EMR, Centricity Business (registration, scheduling, billing), MEDITECH EMR, MEDITECH Business (billing) </a:t>
            </a:r>
            <a:endParaRPr lang="en-US" dirty="0" smtClean="0"/>
          </a:p>
          <a:p>
            <a:pPr lvl="1"/>
            <a:r>
              <a:rPr lang="en-US" dirty="0"/>
              <a:t>Would have required enormous time and effort to collect and aggregate manually </a:t>
            </a:r>
            <a:endParaRPr lang="en-US" dirty="0" smtClean="0"/>
          </a:p>
          <a:p>
            <a:pPr lvl="1"/>
            <a:endParaRPr lang="en-US" dirty="0"/>
          </a:p>
          <a:p>
            <a:r>
              <a:rPr lang="en-US" dirty="0"/>
              <a:t>Clinical outcomes were tricky</a:t>
            </a:r>
          </a:p>
          <a:p>
            <a:pPr lvl="1"/>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1"/>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
        <p:nvSpPr>
          <p:cNvPr id="4" name="TextBox 3"/>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2572424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11" y="1608881"/>
            <a:ext cx="11692009" cy="3622876"/>
          </a:xfrm>
          <a:prstGeom prst="rect">
            <a:avLst/>
          </a:prstGeom>
        </p:spPr>
      </p:pic>
    </p:spTree>
    <p:extLst>
      <p:ext uri="{BB962C8B-B14F-4D97-AF65-F5344CB8AC3E}">
        <p14:creationId xmlns:p14="http://schemas.microsoft.com/office/powerpoint/2010/main" val="23976796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1072" y="71437"/>
            <a:ext cx="11591925" cy="6715125"/>
          </a:xfrm>
          <a:prstGeom prst="rect">
            <a:avLst/>
          </a:prstGeom>
        </p:spPr>
      </p:pic>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pic>
        <p:nvPicPr>
          <p:cNvPr id="2" name="Picture 1"/>
          <p:cNvPicPr>
            <a:picLocks noChangeAspect="1"/>
          </p:cNvPicPr>
          <p:nvPr/>
        </p:nvPicPr>
        <p:blipFill>
          <a:blip r:embed="rId2"/>
          <a:stretch>
            <a:fillRect/>
          </a:stretch>
        </p:blipFill>
        <p:spPr>
          <a:xfrm>
            <a:off x="17091" y="2734958"/>
            <a:ext cx="12151619" cy="3435106"/>
          </a:xfrm>
          <a:prstGeom prst="rect">
            <a:avLst/>
          </a:prstGeom>
        </p:spPr>
      </p:pic>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580607"/>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6: 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pic>
        <p:nvPicPr>
          <p:cNvPr id="10" name="Picture 9"/>
          <p:cNvPicPr>
            <a:picLocks noChangeAspect="1"/>
          </p:cNvPicPr>
          <p:nvPr/>
        </p:nvPicPr>
        <p:blipFill>
          <a:blip r:embed="rId18">
            <a:duotone>
              <a:schemeClr val="accent4">
                <a:shade val="45000"/>
                <a:satMod val="135000"/>
              </a:schemeClr>
              <a:prstClr val="white"/>
            </a:duotone>
          </a:blip>
          <a:stretch>
            <a:fillRect/>
          </a:stretch>
        </p:blipFill>
        <p:spPr>
          <a:xfrm>
            <a:off x="9526390" y="3410918"/>
            <a:ext cx="1859666" cy="1276429"/>
          </a:xfrm>
          <a:prstGeom prst="rect">
            <a:avLst/>
          </a:prstGeom>
        </p:spPr>
      </p:pic>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solidFill>
                  <a:srgbClr val="0070C0"/>
                </a:solidFill>
              </a:rPr>
              <a:t>Immunization Scope</a:t>
            </a:r>
            <a:endParaRPr lang="en-US" b="1" i="1" dirty="0">
              <a:solidFill>
                <a:srgbClr val="0070C0"/>
              </a:solidFill>
            </a:endParaRPr>
          </a:p>
        </p:txBody>
      </p:sp>
      <p:sp>
        <p:nvSpPr>
          <p:cNvPr id="3" name="Content Placeholder 2"/>
          <p:cNvSpPr>
            <a:spLocks noGrp="1"/>
          </p:cNvSpPr>
          <p:nvPr>
            <p:ph idx="1"/>
          </p:nvPr>
        </p:nvSpPr>
        <p:spPr/>
        <p:txBody>
          <a:bodyPr>
            <a:normAutofit/>
          </a:bodyPr>
          <a:lstStyle/>
          <a:p>
            <a:r>
              <a:rPr lang="en-US" dirty="0" smtClean="0"/>
              <a:t>1,000,000 syringes</a:t>
            </a:r>
          </a:p>
          <a:p>
            <a:r>
              <a:rPr lang="en-US" dirty="0" smtClean="0"/>
              <a:t>~100 vaccine types</a:t>
            </a:r>
          </a:p>
          <a:p>
            <a:r>
              <a:rPr lang="en-US" dirty="0" smtClean="0"/>
              <a:t>10+ years</a:t>
            </a:r>
          </a:p>
          <a:p>
            <a:r>
              <a:rPr lang="en-US" dirty="0" smtClean="0"/>
              <a:t>70+ clinics</a:t>
            </a:r>
          </a:p>
          <a:p>
            <a:endParaRPr lang="en-US" dirty="0" smtClean="0"/>
          </a:p>
          <a:p>
            <a:endParaRPr lang="en-US" dirty="0"/>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Brief Summary of CDW Value</a:t>
            </a:r>
            <a:endParaRPr lang="en-US" sz="7200" b="1" i="1"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36380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p>
        </p:txBody>
      </p:sp>
      <p:sp>
        <p:nvSpPr>
          <p:cNvPr id="3" name="Content Placeholder 2"/>
          <p:cNvSpPr>
            <a:spLocks noGrp="1"/>
          </p:cNvSpPr>
          <p:nvPr>
            <p:ph idx="1"/>
          </p:nvPr>
        </p:nvSpPr>
        <p:spPr/>
        <p:txBody>
          <a:bodyPr>
            <a:normAutofit lnSpcReduction="10000"/>
          </a:bodyPr>
          <a:lstStyle/>
          <a:p>
            <a:r>
              <a:rPr lang="en-US" dirty="0"/>
              <a:t>POPS: dynamic recruitment and specimen tracking</a:t>
            </a:r>
          </a:p>
          <a:p>
            <a:r>
              <a:rPr lang="en-US" dirty="0" smtClean="0"/>
              <a:t>OxyContin: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a:t>
            </a:r>
            <a:r>
              <a:rPr lang="en-US" dirty="0" smtClean="0"/>
              <a:t>data</a:t>
            </a:r>
          </a:p>
          <a:p>
            <a:r>
              <a:rPr lang="en-US" dirty="0" smtClean="0"/>
              <a:t>Immunization</a:t>
            </a:r>
            <a:r>
              <a:rPr lang="en-US" dirty="0"/>
              <a:t>: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16319589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365760" y="1502834"/>
            <a:ext cx="6196672" cy="5195146"/>
          </a:xfrm>
        </p:spPr>
        <p:txBody>
          <a:bodyPr>
            <a:normAutofit fontScale="925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71102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Flexible biomedical concept system to define hierarchical items and ontologies</a:t>
            </a:r>
          </a:p>
          <a:p>
            <a:pPr marL="342900" indent="-342900">
              <a:buFont typeface="Arial" panose="020B0604020202020204" pitchFamily="34" charset="0"/>
              <a:buChar char="•"/>
            </a:pPr>
            <a:r>
              <a:rPr lang="en-US" dirty="0">
                <a:solidFill>
                  <a:schemeClr val="tx1"/>
                </a:solidFill>
              </a:rPr>
              <a:t>D</a:t>
            </a:r>
            <a:r>
              <a:rPr lang="en-US" dirty="0" smtClean="0">
                <a:solidFill>
                  <a:schemeClr val="tx1"/>
                </a:solidFill>
              </a:rPr>
              <a:t>rag &amp; drop 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Produces 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
        <p:nvSpPr>
          <p:cNvPr id="6" name="TextBox 5"/>
          <p:cNvSpPr txBox="1"/>
          <p:nvPr/>
        </p:nvSpPr>
        <p:spPr>
          <a:xfrm>
            <a:off x="9271190" y="6388924"/>
            <a:ext cx="2252540" cy="369332"/>
          </a:xfrm>
          <a:prstGeom prst="rect">
            <a:avLst/>
          </a:prstGeom>
          <a:noFill/>
        </p:spPr>
        <p:txBody>
          <a:bodyPr wrap="none" rtlCol="0">
            <a:spAutoFit/>
          </a:bodyPr>
          <a:lstStyle/>
          <a:p>
            <a:r>
              <a:rPr lang="en-US" dirty="0">
                <a:hlinkClick r:id="rId3"/>
              </a:rPr>
              <a:t>https://www.iths.org/</a:t>
            </a:r>
            <a:endParaRPr lang="en-US" dirty="0">
              <a:solidFill>
                <a:schemeClr val="bg1">
                  <a:lumMod val="75000"/>
                </a:schemeClr>
              </a:solidFill>
            </a:endParaRP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Surveillance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37853802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Decision Support</a:t>
            </a: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3376" y="79914"/>
            <a:ext cx="10358718" cy="1325563"/>
          </a:xfrm>
        </p:spPr>
        <p:txBody>
          <a:bodyPr>
            <a:normAutofit/>
          </a:bodyPr>
          <a:lstStyle/>
          <a:p>
            <a:r>
              <a:rPr lang="en-US" sz="3600" b="1" i="1" dirty="0">
                <a:solidFill>
                  <a:srgbClr val="0070C0"/>
                </a:solidFill>
              </a:rPr>
              <a:t>Since 2017,  the CDW has facilitated more than 80 studies with 44 investigators</a:t>
            </a:r>
            <a:r>
              <a:rPr lang="en-US" sz="4000" dirty="0" smtClean="0">
                <a:solidFill>
                  <a:srgbClr val="0070C0"/>
                </a:solidFill>
              </a:rPr>
              <a:t>.</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1416422" y="1575807"/>
            <a:ext cx="8884923" cy="5165652"/>
          </a:xfrm>
          <a:prstGeom prst="rect">
            <a:avLst/>
          </a:prstGeom>
        </p:spPr>
      </p:pic>
    </p:spTree>
    <p:extLst>
      <p:ext uri="{BB962C8B-B14F-4D97-AF65-F5344CB8AC3E}">
        <p14:creationId xmlns:p14="http://schemas.microsoft.com/office/powerpoint/2010/main" val="8039602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352" y="2611465"/>
            <a:ext cx="10515600" cy="821410"/>
          </a:xfrm>
        </p:spPr>
        <p:txBody>
          <a:bodyPr>
            <a:normAutofit fontScale="90000"/>
          </a:bodyPr>
          <a:lstStyle/>
          <a:p>
            <a:pPr algn="ctr"/>
            <a:r>
              <a:rPr lang="en-US" dirty="0" smtClean="0"/>
              <a:t>Thank you</a:t>
            </a:r>
            <a:endParaRPr lang="en-US" dirty="0"/>
          </a:p>
        </p:txBody>
      </p:sp>
      <p:sp>
        <p:nvSpPr>
          <p:cNvPr id="4" name="TextBox 3"/>
          <p:cNvSpPr txBox="1"/>
          <p:nvPr/>
        </p:nvSpPr>
        <p:spPr>
          <a:xfrm>
            <a:off x="0" y="5328356"/>
            <a:ext cx="2941959" cy="923330"/>
          </a:xfrm>
          <a:prstGeom prst="rect">
            <a:avLst/>
          </a:prstGeom>
          <a:noFill/>
        </p:spPr>
        <p:txBody>
          <a:bodyPr wrap="none" rtlCol="0">
            <a:spAutoFit/>
          </a:bodyPr>
          <a:lstStyle/>
          <a:p>
            <a:r>
              <a:rPr lang="en-US" dirty="0" smtClean="0">
                <a:hlinkClick r:id="rId2"/>
              </a:rPr>
              <a:t>David-Bard@ouhsc.edu</a:t>
            </a:r>
            <a:endParaRPr lang="en-US" dirty="0" smtClean="0"/>
          </a:p>
          <a:p>
            <a:r>
              <a:rPr lang="en-US" dirty="0" smtClean="0">
                <a:hlinkClick r:id="rId3"/>
              </a:rPr>
              <a:t>William-Beasley@ouhsc.edu</a:t>
            </a:r>
            <a:endParaRPr lang="en-US" dirty="0" smtClean="0"/>
          </a:p>
          <a:p>
            <a:r>
              <a:rPr lang="en-US" dirty="0" smtClean="0">
                <a:hlinkClick r:id="rId4"/>
              </a:rPr>
              <a:t>Ashley-Thumann@ouhsc.edu</a:t>
            </a:r>
            <a:endParaRPr lang="en-US" dirty="0"/>
          </a:p>
        </p:txBody>
      </p:sp>
      <p:sp>
        <p:nvSpPr>
          <p:cNvPr id="7" name="Rectangle 6"/>
          <p:cNvSpPr/>
          <p:nvPr/>
        </p:nvSpPr>
        <p:spPr>
          <a:xfrm>
            <a:off x="5294488" y="5882354"/>
            <a:ext cx="5034845" cy="369332"/>
          </a:xfrm>
          <a:prstGeom prst="rect">
            <a:avLst/>
          </a:prstGeom>
        </p:spPr>
        <p:txBody>
          <a:bodyPr wrap="square">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Award </a:t>
            </a:r>
            <a:r>
              <a:rPr lang="en-US" dirty="0">
                <a:latin typeface="Calibri" panose="020F0502020204030204" pitchFamily="34" charset="0"/>
                <a:ea typeface="Calibri" panose="020F0502020204030204" pitchFamily="34" charset="0"/>
                <a:cs typeface="Times New Roman" panose="02020603050405020304" pitchFamily="18" charset="0"/>
              </a:rPr>
              <a:t>Numbers UG1OD024950 and U54GM104938</a:t>
            </a:r>
            <a:endParaRPr lang="en-US" dirty="0"/>
          </a:p>
        </p:txBody>
      </p:sp>
      <p:pic>
        <p:nvPicPr>
          <p:cNvPr id="8" name="Picture 7"/>
          <p:cNvPicPr>
            <a:picLocks noChangeAspect="1"/>
          </p:cNvPicPr>
          <p:nvPr/>
        </p:nvPicPr>
        <p:blipFill>
          <a:blip r:embed="rId5"/>
          <a:stretch>
            <a:fillRect/>
          </a:stretch>
        </p:blipFill>
        <p:spPr>
          <a:xfrm>
            <a:off x="4669366" y="5247096"/>
            <a:ext cx="2514600" cy="542925"/>
          </a:xfrm>
          <a:prstGeom prst="rect">
            <a:avLst/>
          </a:prstGeom>
        </p:spPr>
      </p:pic>
      <p:pic>
        <p:nvPicPr>
          <p:cNvPr id="9" name="Picture 8"/>
          <p:cNvPicPr>
            <a:picLocks noChangeAspect="1"/>
          </p:cNvPicPr>
          <p:nvPr/>
        </p:nvPicPr>
        <p:blipFill>
          <a:blip r:embed="rId6"/>
          <a:stretch>
            <a:fillRect/>
          </a:stretch>
        </p:blipFill>
        <p:spPr>
          <a:xfrm>
            <a:off x="7945755" y="5218372"/>
            <a:ext cx="3209925" cy="666750"/>
          </a:xfrm>
          <a:prstGeom prst="rect">
            <a:avLst/>
          </a:prstGeom>
        </p:spPr>
      </p:pic>
      <p:pic>
        <p:nvPicPr>
          <p:cNvPr id="10" name="Picture 2" descr="BBM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6" y="9526"/>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SCT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53474" y="-3048"/>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spTree>
    <p:extLst>
      <p:ext uri="{BB962C8B-B14F-4D97-AF65-F5344CB8AC3E}">
        <p14:creationId xmlns:p14="http://schemas.microsoft.com/office/powerpoint/2010/main" val="37366582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63176" y="1720312"/>
            <a:ext cx="4699442" cy="2582351"/>
          </a:xfrm>
          <a:prstGeom prst="rect">
            <a:avLst/>
          </a:prstGeom>
        </p:spPr>
      </p:pic>
      <p:sp>
        <p:nvSpPr>
          <p:cNvPr id="3" name="Content Placeholder 2"/>
          <p:cNvSpPr>
            <a:spLocks noGrp="1"/>
          </p:cNvSpPr>
          <p:nvPr>
            <p:ph idx="1"/>
          </p:nvPr>
        </p:nvSpPr>
        <p:spPr>
          <a:xfrm>
            <a:off x="114300" y="800100"/>
            <a:ext cx="7006590" cy="5875020"/>
          </a:xfrm>
        </p:spPr>
        <p:txBody>
          <a:bodyPr>
            <a:normAutofit fontScale="62500" lnSpcReduction="20000"/>
          </a:bodyPr>
          <a:lstStyle/>
          <a:p>
            <a:r>
              <a:rPr lang="en-US" dirty="0" smtClean="0"/>
              <a:t>Feasibility assessment in preparation for research</a:t>
            </a:r>
            <a:br>
              <a:rPr lang="en-US" dirty="0" smtClean="0"/>
            </a:br>
            <a:r>
              <a:rPr lang="en-US" dirty="0" smtClean="0">
                <a:solidFill>
                  <a:schemeClr val="bg1">
                    <a:lumMod val="50000"/>
                  </a:schemeClr>
                </a:solidFill>
              </a:rPr>
              <a:t>(20% of projects; 10% of CDW staff time)</a:t>
            </a:r>
            <a:endParaRPr lang="en-US" dirty="0">
              <a:solidFill>
                <a:schemeClr val="bg1">
                  <a:lumMod val="50000"/>
                </a:schemeClr>
              </a:solidFill>
            </a:endParaRPr>
          </a:p>
          <a:p>
            <a:endParaRPr lang="en-US" dirty="0" smtClean="0"/>
          </a:p>
          <a:p>
            <a:r>
              <a:rPr lang="en-US" dirty="0" smtClean="0"/>
              <a:t>Static </a:t>
            </a:r>
            <a:r>
              <a:rPr lang="en-US" dirty="0"/>
              <a:t>eligibility</a:t>
            </a:r>
            <a:br>
              <a:rPr lang="en-US" dirty="0"/>
            </a:br>
            <a:r>
              <a:rPr lang="en-US" dirty="0" smtClean="0">
                <a:solidFill>
                  <a:schemeClr val="bg1">
                    <a:lumMod val="50000"/>
                  </a:schemeClr>
                </a:solidFill>
              </a:rPr>
              <a:t>(70% </a:t>
            </a:r>
            <a:r>
              <a:rPr lang="en-US" dirty="0">
                <a:solidFill>
                  <a:schemeClr val="bg1">
                    <a:lumMod val="50000"/>
                  </a:schemeClr>
                </a:solidFill>
              </a:rPr>
              <a:t>of projects; </a:t>
            </a:r>
            <a:r>
              <a:rPr lang="en-US" dirty="0" smtClean="0">
                <a:solidFill>
                  <a:schemeClr val="bg1">
                    <a:lumMod val="50000"/>
                  </a:schemeClr>
                </a:solidFill>
              </a:rPr>
              <a:t>20</a:t>
            </a:r>
            <a:r>
              <a:rPr lang="en-US" dirty="0">
                <a:solidFill>
                  <a:schemeClr val="bg1">
                    <a:lumMod val="50000"/>
                  </a:schemeClr>
                </a:solidFill>
              </a:rPr>
              <a:t>% of CDW staff time)</a:t>
            </a:r>
          </a:p>
          <a:p>
            <a:pPr lvl="1"/>
            <a:r>
              <a:rPr lang="en-US" dirty="0"/>
              <a:t>Virtually all projects require  identification of a patient pool</a:t>
            </a:r>
          </a:p>
          <a:p>
            <a:endParaRPr lang="en-US" dirty="0"/>
          </a:p>
          <a:p>
            <a:r>
              <a:rPr lang="en-US" dirty="0" smtClean="0"/>
              <a:t>Rolling  eligibility</a:t>
            </a:r>
            <a:r>
              <a:rPr lang="en-US" dirty="0"/>
              <a:t/>
            </a:r>
            <a:br>
              <a:rPr lang="en-US" dirty="0"/>
            </a:br>
            <a:r>
              <a:rPr lang="en-US" dirty="0" smtClean="0">
                <a:solidFill>
                  <a:schemeClr val="bg1">
                    <a:lumMod val="50000"/>
                  </a:schemeClr>
                </a:solidFill>
              </a:rPr>
              <a:t>(30% </a:t>
            </a:r>
            <a:r>
              <a:rPr lang="en-US" dirty="0">
                <a:solidFill>
                  <a:schemeClr val="bg1">
                    <a:lumMod val="50000"/>
                  </a:schemeClr>
                </a:solidFill>
              </a:rPr>
              <a:t>of projects; </a:t>
            </a:r>
            <a:r>
              <a:rPr lang="en-US" dirty="0" smtClean="0">
                <a:solidFill>
                  <a:schemeClr val="bg1">
                    <a:lumMod val="50000"/>
                  </a:schemeClr>
                </a:solidFill>
              </a:rPr>
              <a:t>30</a:t>
            </a:r>
            <a:r>
              <a:rPr lang="en-US" dirty="0">
                <a:solidFill>
                  <a:schemeClr val="bg1">
                    <a:lumMod val="50000"/>
                  </a:schemeClr>
                </a:solidFill>
              </a:rPr>
              <a:t>% of CDW staff time)</a:t>
            </a:r>
          </a:p>
          <a:p>
            <a:pPr lvl="1"/>
            <a:r>
              <a:rPr lang="en-US" dirty="0" smtClean="0"/>
              <a:t>Remember study team’s assessment of eligibility as well as the participant’s response</a:t>
            </a:r>
          </a:p>
          <a:p>
            <a:pPr lvl="1"/>
            <a:r>
              <a:rPr lang="en-US" dirty="0" smtClean="0"/>
              <a:t>Daily automation requires stability &amp; good logging;</a:t>
            </a:r>
            <a:br>
              <a:rPr lang="en-US" dirty="0" smtClean="0"/>
            </a:br>
            <a:r>
              <a:rPr lang="en-US" i="1" dirty="0" smtClean="0"/>
              <a:t>e.g.</a:t>
            </a:r>
            <a:r>
              <a:rPr lang="en-US" dirty="0" smtClean="0"/>
              <a:t>, a 3 hour delay might mean zero subjects are enrolled</a:t>
            </a:r>
          </a:p>
          <a:p>
            <a:endParaRPr lang="en-US" dirty="0" smtClean="0"/>
          </a:p>
          <a:p>
            <a:r>
              <a:rPr lang="en-US" dirty="0" smtClean="0"/>
              <a:t>Clinical outcomes for retrospective investigations</a:t>
            </a:r>
            <a:br>
              <a:rPr lang="en-US" dirty="0" smtClean="0"/>
            </a:br>
            <a:r>
              <a:rPr lang="en-US" dirty="0" smtClean="0">
                <a:solidFill>
                  <a:schemeClr val="bg1">
                    <a:lumMod val="50000"/>
                  </a:schemeClr>
                </a:solidFill>
              </a:rPr>
              <a:t>(50% of projects; 30% of CDW staff time)</a:t>
            </a:r>
          </a:p>
          <a:p>
            <a:endParaRPr lang="en-US" dirty="0" smtClean="0"/>
          </a:p>
          <a:p>
            <a:r>
              <a:rPr lang="en-US" dirty="0" smtClean="0"/>
              <a:t>Administrative outcomes for quality improvement </a:t>
            </a:r>
            <a:br>
              <a:rPr lang="en-US" dirty="0" smtClean="0"/>
            </a:br>
            <a:r>
              <a:rPr lang="en-US" dirty="0" smtClean="0">
                <a:solidFill>
                  <a:schemeClr val="bg1">
                    <a:lumMod val="50000"/>
                  </a:schemeClr>
                </a:solidFill>
              </a:rPr>
              <a:t>(10% of projects; 2% of CDW staff time)</a:t>
            </a:r>
          </a:p>
          <a:p>
            <a:endParaRPr lang="en-US" dirty="0" smtClean="0">
              <a:solidFill>
                <a:schemeClr val="bg1">
                  <a:lumMod val="50000"/>
                </a:schemeClr>
              </a:solidFill>
            </a:endParaRPr>
          </a:p>
          <a:p>
            <a:r>
              <a:rPr lang="en-US" dirty="0" smtClean="0"/>
              <a:t>Program </a:t>
            </a:r>
            <a:r>
              <a:rPr lang="en-US" dirty="0"/>
              <a:t>evaluation</a:t>
            </a:r>
            <a:br>
              <a:rPr lang="en-US" dirty="0"/>
            </a:br>
            <a:r>
              <a:rPr lang="en-US" dirty="0" smtClean="0">
                <a:solidFill>
                  <a:schemeClr val="bg1">
                    <a:lumMod val="50000"/>
                  </a:schemeClr>
                </a:solidFill>
              </a:rPr>
              <a:t>(20</a:t>
            </a:r>
            <a:r>
              <a:rPr lang="en-US" dirty="0">
                <a:solidFill>
                  <a:schemeClr val="bg1">
                    <a:lumMod val="50000"/>
                  </a:schemeClr>
                </a:solidFill>
              </a:rPr>
              <a:t>% of projects; </a:t>
            </a:r>
            <a:r>
              <a:rPr lang="en-US" dirty="0" smtClean="0">
                <a:solidFill>
                  <a:schemeClr val="bg1">
                    <a:lumMod val="50000"/>
                  </a:schemeClr>
                </a:solidFill>
              </a:rPr>
              <a:t>8% </a:t>
            </a:r>
            <a:r>
              <a:rPr lang="en-US" dirty="0">
                <a:solidFill>
                  <a:schemeClr val="bg1">
                    <a:lumMod val="50000"/>
                  </a:schemeClr>
                </a:solidFill>
              </a:rPr>
              <a:t>of CDW staff time</a:t>
            </a:r>
            <a:r>
              <a:rPr lang="en-US" dirty="0" smtClean="0">
                <a:solidFill>
                  <a:schemeClr val="bg1">
                    <a:lumMod val="50000"/>
                  </a:schemeClr>
                </a:solidFill>
              </a:rPr>
              <a:t>)</a:t>
            </a:r>
            <a:endParaRPr lang="en-US" dirty="0" smtClean="0"/>
          </a:p>
          <a:p>
            <a:endParaRPr lang="en-US" dirty="0" smtClean="0"/>
          </a:p>
          <a:p>
            <a:endParaRPr lang="en-US" dirty="0" smtClean="0"/>
          </a:p>
          <a:p>
            <a:endParaRPr lang="en-US" dirty="0"/>
          </a:p>
        </p:txBody>
      </p:sp>
      <p:sp>
        <p:nvSpPr>
          <p:cNvPr id="4" name="Title 1"/>
          <p:cNvSpPr txBox="1">
            <a:spLocks/>
          </p:cNvSpPr>
          <p:nvPr/>
        </p:nvSpPr>
        <p:spPr>
          <a:xfrm>
            <a:off x="781050" y="78400"/>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p>
        </p:txBody>
      </p:sp>
      <p:sp>
        <p:nvSpPr>
          <p:cNvPr id="6" name="Oval 5"/>
          <p:cNvSpPr/>
          <p:nvPr/>
        </p:nvSpPr>
        <p:spPr>
          <a:xfrm>
            <a:off x="817051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248584"/>
            <a:ext cx="10515600" cy="961651"/>
          </a:xfrm>
        </p:spPr>
        <p:txBody>
          <a:bodyPr>
            <a:normAutofit/>
          </a:bodyPr>
          <a:lstStyle/>
          <a:p>
            <a:r>
              <a:rPr lang="en-US" sz="3600" b="1" i="1" dirty="0">
                <a:solidFill>
                  <a:srgbClr val="0070C0"/>
                </a:solidFill>
              </a:rPr>
              <a:t>IRB and Privacy Review Guidance</a:t>
            </a:r>
          </a:p>
        </p:txBody>
      </p:sp>
      <p:sp>
        <p:nvSpPr>
          <p:cNvPr id="3" name="Content Placeholder 2"/>
          <p:cNvSpPr>
            <a:spLocks noGrp="1"/>
          </p:cNvSpPr>
          <p:nvPr>
            <p:ph idx="1"/>
          </p:nvPr>
        </p:nvSpPr>
        <p:spPr>
          <a:xfrm>
            <a:off x="315311" y="1317813"/>
            <a:ext cx="11437883" cy="5106636"/>
          </a:xfrm>
        </p:spPr>
        <p:txBody>
          <a:bodyPr>
            <a:normAutofit fontScale="85000" lnSpcReduction="20000"/>
          </a:bodyPr>
          <a:lstStyle/>
          <a:p>
            <a:r>
              <a:rPr lang="en-US" dirty="0" smtClean="0"/>
              <a:t>Requests that are preparatory to research </a:t>
            </a:r>
            <a:r>
              <a:rPr lang="en-US" dirty="0"/>
              <a:t>must be submitted to the IRB/University Privacy </a:t>
            </a:r>
            <a:r>
              <a:rPr lang="en-US" dirty="0" smtClean="0"/>
              <a:t>Board for review and approval.</a:t>
            </a:r>
          </a:p>
          <a:p>
            <a:endParaRPr lang="en-US" dirty="0" smtClean="0"/>
          </a:p>
          <a:p>
            <a:r>
              <a:rPr lang="en-US" dirty="0" smtClean="0"/>
              <a:t>Program Evaluation, CQI, &amp; Feasibility Assessments:</a:t>
            </a:r>
          </a:p>
          <a:p>
            <a:pPr lvl="1"/>
            <a:r>
              <a:rPr lang="en-US" dirty="0" smtClean="0"/>
              <a:t>If PHI is </a:t>
            </a:r>
            <a:r>
              <a:rPr lang="en-US" b="1" u="sng" dirty="0" smtClean="0"/>
              <a:t>NOT</a:t>
            </a:r>
            <a:r>
              <a:rPr lang="en-US" dirty="0" smtClean="0"/>
              <a:t> included, it is generally not considered human subjects research.</a:t>
            </a:r>
          </a:p>
          <a:p>
            <a:pPr lvl="1"/>
            <a:r>
              <a:rPr lang="en-US" dirty="0" smtClean="0"/>
              <a:t>A determination of human subjects research (DHSR) may be submitted to the IRB.</a:t>
            </a:r>
          </a:p>
          <a:p>
            <a:pPr lvl="1"/>
            <a:r>
              <a:rPr lang="en-US" dirty="0" smtClean="0"/>
              <a:t>Aggregate data may be provided without an IRB submission.</a:t>
            </a:r>
          </a:p>
          <a:p>
            <a:endParaRPr lang="en-US" dirty="0" smtClean="0"/>
          </a:p>
          <a:p>
            <a:r>
              <a:rPr lang="en-US" dirty="0" smtClean="0"/>
              <a:t>The following activities are </a:t>
            </a:r>
            <a:r>
              <a:rPr lang="en-US" b="1" u="sng" dirty="0" smtClean="0"/>
              <a:t>NOT</a:t>
            </a:r>
            <a:r>
              <a:rPr lang="en-US" dirty="0" smtClean="0"/>
              <a:t> human subjects research:</a:t>
            </a:r>
          </a:p>
          <a:p>
            <a:pPr lvl="1"/>
            <a:r>
              <a:rPr lang="en-US" dirty="0"/>
              <a:t>Classroom evaluation activities when assessment involves regular classroom activities and the results of the evaluation process are intended to be used for the sole purpose of enhancing teaching practices of the </a:t>
            </a:r>
            <a:r>
              <a:rPr lang="en-US" dirty="0" smtClean="0"/>
              <a:t>instructor</a:t>
            </a:r>
            <a:endParaRPr lang="en-US" dirty="0"/>
          </a:p>
          <a:p>
            <a:pPr lvl="1"/>
            <a:r>
              <a:rPr lang="en-US" dirty="0"/>
              <a:t>Quality improvement activities designed to enhance functionality of a department or campus program provided that results are not intended to be shared outside of the </a:t>
            </a:r>
            <a:r>
              <a:rPr lang="en-US" dirty="0" smtClean="0"/>
              <a:t>University</a:t>
            </a:r>
            <a:endParaRPr lang="en-US" dirty="0"/>
          </a:p>
          <a:p>
            <a:pPr lvl="1"/>
            <a:r>
              <a:rPr lang="en-US" dirty="0"/>
              <a:t>Program </a:t>
            </a:r>
            <a:r>
              <a:rPr lang="en-US" dirty="0" smtClean="0"/>
              <a:t>evaluations</a:t>
            </a:r>
            <a:endParaRPr lang="en-US" dirty="0"/>
          </a:p>
          <a:p>
            <a:pPr lvl="1"/>
            <a:r>
              <a:rPr lang="en-US" dirty="0"/>
              <a:t>Public health practice surveillance </a:t>
            </a:r>
            <a:r>
              <a:rPr lang="en-US" dirty="0" smtClean="0"/>
              <a:t>activities</a:t>
            </a:r>
            <a:endParaRPr lang="en-US" dirty="0"/>
          </a:p>
          <a:p>
            <a:pPr lvl="1"/>
            <a:endParaRPr lang="en-US" dirty="0" smtClean="0"/>
          </a:p>
          <a:p>
            <a:endParaRPr lang="en-US" dirty="0" smtClean="0"/>
          </a:p>
          <a:p>
            <a:endParaRPr lang="en-US" dirty="0"/>
          </a:p>
        </p:txBody>
      </p:sp>
    </p:spTree>
    <p:extLst>
      <p:ext uri="{BB962C8B-B14F-4D97-AF65-F5344CB8AC3E}">
        <p14:creationId xmlns:p14="http://schemas.microsoft.com/office/powerpoint/2010/main" val="10455301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30821907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42478569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3464821564"/>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2581025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2243347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771626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Trials &amp; Other Research Studies Supported by the CDW</a:t>
            </a:r>
            <a:br>
              <a:rPr lang="en-US" sz="3200" b="1" i="1" dirty="0">
                <a:solidFill>
                  <a:srgbClr val="0070C0"/>
                </a:solidFill>
              </a:rPr>
            </a:br>
            <a:r>
              <a:rPr lang="en-US" sz="3200" dirty="0">
                <a:solidFill>
                  <a:schemeClr val="bg1">
                    <a:lumMod val="50000"/>
                  </a:schemeClr>
                </a:solidFill>
              </a:rPr>
              <a:t>since 2017; page 1</a:t>
            </a:r>
            <a:endParaRPr lang="en-US" sz="3200" b="1" i="1"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5480011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val="1356431335"/>
                    </a:ext>
                  </a:extLst>
                </a:gridCol>
                <a:gridCol w="1175819">
                  <a:extLst>
                    <a:ext uri="{9D8B030D-6E8A-4147-A177-3AD203B41FA5}">
                      <a16:colId xmlns:a16="http://schemas.microsoft.com/office/drawing/2014/main" val="4074852346"/>
                    </a:ext>
                  </a:extLst>
                </a:gridCol>
                <a:gridCol w="1175819">
                  <a:extLst>
                    <a:ext uri="{9D8B030D-6E8A-4147-A177-3AD203B41FA5}">
                      <a16:colId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424333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2609900"/>
              </p:ext>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a16="http://schemas.microsoft.com/office/drawing/2014/main" val="1022886225"/>
                    </a:ext>
                  </a:extLst>
                </a:gridCol>
                <a:gridCol w="1181705">
                  <a:extLst>
                    <a:ext uri="{9D8B030D-6E8A-4147-A177-3AD203B41FA5}">
                      <a16:colId xmlns:a16="http://schemas.microsoft.com/office/drawing/2014/main" val="2020208361"/>
                    </a:ext>
                  </a:extLst>
                </a:gridCol>
                <a:gridCol w="1181705">
                  <a:extLst>
                    <a:ext uri="{9D8B030D-6E8A-4147-A177-3AD203B41FA5}">
                      <a16:colId xmlns:a16="http://schemas.microsoft.com/office/drawing/2014/main"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31307175"/>
                  </a:ext>
                </a:extLst>
              </a:tr>
            </a:tbl>
          </a:graphicData>
        </a:graphic>
      </p:graphicFrame>
    </p:spTree>
    <p:extLst>
      <p:ext uri="{BB962C8B-B14F-4D97-AF65-F5344CB8AC3E}">
        <p14:creationId xmlns:p14="http://schemas.microsoft.com/office/powerpoint/2010/main" val="4032346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2</a:t>
            </a:r>
            <a:endParaRPr lang="en-US" sz="3200" dirty="0">
              <a:solidFill>
                <a:schemeClr val="bg1">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3131184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val="1356431335"/>
                    </a:ext>
                  </a:extLst>
                </a:gridCol>
                <a:gridCol w="1175819">
                  <a:extLst>
                    <a:ext uri="{9D8B030D-6E8A-4147-A177-3AD203B41FA5}">
                      <a16:colId xmlns:a16="http://schemas.microsoft.com/office/drawing/2014/main" val="4074852346"/>
                    </a:ext>
                  </a:extLst>
                </a:gridCol>
                <a:gridCol w="1175819">
                  <a:extLst>
                    <a:ext uri="{9D8B030D-6E8A-4147-A177-3AD203B41FA5}">
                      <a16:colId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424333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5369979"/>
              </p:ext>
            </p:extLst>
          </p:nvPr>
        </p:nvGraphicFramePr>
        <p:xfrm>
          <a:off x="6326335"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val="1356431335"/>
                    </a:ext>
                  </a:extLst>
                </a:gridCol>
                <a:gridCol w="1175819">
                  <a:extLst>
                    <a:ext uri="{9D8B030D-6E8A-4147-A177-3AD203B41FA5}">
                      <a16:colId xmlns:a16="http://schemas.microsoft.com/office/drawing/2014/main" val="4074852346"/>
                    </a:ext>
                  </a:extLst>
                </a:gridCol>
                <a:gridCol w="1175819">
                  <a:extLst>
                    <a:ext uri="{9D8B030D-6E8A-4147-A177-3AD203B41FA5}">
                      <a16:colId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639933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204764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7878429"/>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5195388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153180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058136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284698"/>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617645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62986470"/>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116854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3248734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33476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8823708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632829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3546526"/>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47627454"/>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727885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42433311"/>
                  </a:ext>
                </a:extLst>
              </a:tr>
            </a:tbl>
          </a:graphicData>
        </a:graphic>
      </p:graphicFrame>
    </p:spTree>
    <p:extLst>
      <p:ext uri="{BB962C8B-B14F-4D97-AF65-F5344CB8AC3E}">
        <p14:creationId xmlns:p14="http://schemas.microsoft.com/office/powerpoint/2010/main" val="3281114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3108</TotalTime>
  <Words>4232</Words>
  <Application>Microsoft Office PowerPoint</Application>
  <PresentationFormat>Widescreen</PresentationFormat>
  <Paragraphs>801</Paragraphs>
  <Slides>75</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Aharoni</vt:lpstr>
      <vt:lpstr>Arial</vt:lpstr>
      <vt:lpstr>Calibri</vt:lpstr>
      <vt:lpstr>Calibri Light</vt:lpstr>
      <vt:lpstr>Times New Roman</vt:lpstr>
      <vt:lpstr>Office Theme</vt:lpstr>
      <vt:lpstr>Leveraging OUHSC Bioinformatics to Inform Research &amp; Practice</vt:lpstr>
      <vt:lpstr>Ecosystem Architecture</vt:lpstr>
      <vt:lpstr>HSC DATA TYPES</vt:lpstr>
      <vt:lpstr>PowerPoint Presentation</vt:lpstr>
      <vt:lpstr>Since 2017,  the CDW has facilitated more than 80 studies with 44 investigators.</vt:lpstr>
      <vt:lpstr>PowerPoint Presentation</vt:lpstr>
      <vt:lpstr>IRB and Privacy Review Guidance</vt:lpstr>
      <vt:lpstr>Clinical Trials &amp; Other Research Studies Supported by the CDW since 2017; page 1</vt:lpstr>
      <vt:lpstr>Clinical Trials &amp; Other Research Studies Supported by the CDW since 2017; page 2</vt:lpstr>
      <vt:lpstr>POPS Study</vt:lpstr>
      <vt:lpstr>POPS Overview</vt:lpstr>
      <vt:lpstr>Resource Efficiency: fewer patients, quicker review, less redundancy </vt:lpstr>
      <vt:lpstr>PowerPoint Presentation</vt:lpstr>
      <vt:lpstr>PowerPoint Presentation</vt:lpstr>
      <vt:lpstr>Collapsing/Standardizing Med Instructions</vt:lpstr>
      <vt:lpstr>Screening Reports (for outpatients)</vt:lpstr>
      <vt:lpstr>PowerPoint Presentation</vt:lpstr>
      <vt:lpstr>PowerPoint Presentation</vt:lpstr>
      <vt:lpstr>New Participant Enrollment (by Site and Month)</vt:lpstr>
      <vt:lpstr>Enrollment Rate by Institution</vt:lpstr>
      <vt:lpstr>CDW Strategy: don’t overbuild</vt:lpstr>
      <vt:lpstr>CDW Strategy: a good framework permits fewer sql files per study</vt:lpstr>
      <vt:lpstr>VDORA Study</vt:lpstr>
      <vt:lpstr>Success Story of Rapid Deployment</vt:lpstr>
      <vt:lpstr>PowerPoint Presentation</vt:lpstr>
      <vt:lpstr>VDORA: Vitamin D Supplementation in Children With Obesity-Related Asthma</vt:lpstr>
      <vt:lpstr>Resource Efficiency: fewer patients, quicker review, less redundancy </vt:lpstr>
      <vt:lpstr>Mathematica</vt:lpstr>
      <vt:lpstr>Mathematica: Clinical Quality Measure for ADHD</vt:lpstr>
      <vt:lpstr>Mathematica</vt:lpstr>
      <vt:lpstr>Pharmacist-led T2DM Care</vt:lpstr>
      <vt:lpstr>Pharmacist-led T2DM Care</vt:lpstr>
      <vt:lpstr>Pharmacist-led T2DM Care</vt:lpstr>
      <vt:lpstr>Diabetic Transitions of Care</vt:lpstr>
      <vt:lpstr>Diabetic Transitions of Care</vt:lpstr>
      <vt:lpstr>Diabetic Transitions of Care</vt:lpstr>
      <vt:lpstr>Diabetes Care &amp; Transition Studies</vt:lpstr>
      <vt:lpstr>Immunization Project</vt:lpstr>
      <vt:lpstr>PowerPoint Presentation</vt:lpstr>
      <vt:lpstr>PowerPoint Presentation</vt:lpstr>
      <vt:lpstr>Stage 1: Categorize HDID/Obs</vt:lpstr>
      <vt:lpstr>Immunization Scope</vt:lpstr>
      <vt:lpstr>Brief Summary of CDW Value</vt:lpstr>
      <vt:lpstr>Brief Summary of CDW Value</vt:lpstr>
      <vt:lpstr>Where Other Universities are Headed</vt:lpstr>
      <vt:lpstr>LEAF</vt:lpstr>
      <vt:lpstr>Future Applications:  Disease Surveillance</vt:lpstr>
      <vt:lpstr>PowerPoint Presentation</vt:lpstr>
      <vt:lpstr>Future Applications:  Clinical Decision Support</vt:lpstr>
      <vt:lpstr>PowerPoint Presentation</vt:lpstr>
      <vt:lpstr>Thank you</vt:lpstr>
      <vt:lpstr>Extras</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OK HV-CoIIN</vt:lpstr>
      <vt:lpstr>PowerPoint Presentation</vt:lpstr>
      <vt:lpstr>PowerPoint Presentation</vt:lpstr>
      <vt:lpstr>Developed a HV CoIIN “Playbook” for each topic</vt:lpstr>
      <vt:lpstr>Dashboards</vt:lpstr>
      <vt:lpstr>Dashboards</vt:lpstr>
    </vt:vector>
  </TitlesOfParts>
  <Company>OUHSC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Thumann, Ashley T (HSC)</cp:lastModifiedBy>
  <cp:revision>117</cp:revision>
  <dcterms:created xsi:type="dcterms:W3CDTF">2019-06-04T17:44:43Z</dcterms:created>
  <dcterms:modified xsi:type="dcterms:W3CDTF">2019-08-12T19:11:41Z</dcterms:modified>
</cp:coreProperties>
</file>